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3"/>
  </p:sldMasterIdLst>
  <p:notesMasterIdLst>
    <p:notesMasterId r:id="rId24"/>
  </p:notesMasterIdLst>
  <p:handoutMasterIdLst>
    <p:handoutMasterId r:id="rId25"/>
  </p:handoutMasterIdLst>
  <p:sldIdLst>
    <p:sldId id="256" r:id="rId4"/>
    <p:sldId id="287" r:id="rId5"/>
    <p:sldId id="319" r:id="rId6"/>
    <p:sldId id="288" r:id="rId7"/>
    <p:sldId id="320" r:id="rId8"/>
    <p:sldId id="322" r:id="rId9"/>
    <p:sldId id="299" r:id="rId10"/>
    <p:sldId id="317" r:id="rId11"/>
    <p:sldId id="286" r:id="rId12"/>
    <p:sldId id="314" r:id="rId13"/>
    <p:sldId id="323" r:id="rId14"/>
    <p:sldId id="282" r:id="rId15"/>
    <p:sldId id="324" r:id="rId16"/>
    <p:sldId id="313" r:id="rId17"/>
    <p:sldId id="327" r:id="rId18"/>
    <p:sldId id="328" r:id="rId19"/>
    <p:sldId id="312" r:id="rId20"/>
    <p:sldId id="326" r:id="rId21"/>
    <p:sldId id="325" r:id="rId22"/>
    <p:sldId id="294" r:id="rId23"/>
  </p:sldIdLst>
  <p:sldSz cx="9144000" cy="6858000" type="screen4x3"/>
  <p:notesSz cx="6735763" cy="9866313"/>
  <p:defaultTextStyle>
    <a:defPPr>
      <a:defRPr lang="lv-LV"/>
    </a:defPPr>
    <a:lvl1pPr algn="l" rtl="0" eaLnBrk="0" fontAlgn="base" hangingPunct="0">
      <a:spcBef>
        <a:spcPct val="0"/>
      </a:spcBef>
      <a:spcAft>
        <a:spcPct val="0"/>
      </a:spcAft>
      <a:defRPr kern="1200">
        <a:solidFill>
          <a:schemeClr val="tx1"/>
        </a:solidFill>
        <a:latin typeface="Tahoma"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Tahoma"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Tahoma"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Tahoma"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9900"/>
    <a:srgbClr val="FFFFFF"/>
    <a:srgbClr val="99FF33"/>
    <a:srgbClr val="33CCFF"/>
    <a:srgbClr val="66CCFF"/>
    <a:srgbClr val="0000FF"/>
    <a:srgbClr val="CC0099"/>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6" d="100"/>
          <a:sy n="96" d="100"/>
        </p:scale>
        <p:origin x="-822" y="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presProps" Target="presProps.xml"/><Relationship Id="rId3" Type="http://schemas.openxmlformats.org/officeDocument/2006/relationships/slideMaster" Target="slideMasters/slideMaster1.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2919413" cy="492125"/>
          </a:xfrm>
          <a:prstGeom prst="rect">
            <a:avLst/>
          </a:prstGeom>
          <a:noFill/>
          <a:ln w="9525">
            <a:noFill/>
            <a:miter lim="800000"/>
            <a:headEnd/>
            <a:tailEnd/>
          </a:ln>
          <a:effectLst/>
        </p:spPr>
        <p:txBody>
          <a:bodyPr vert="horz" wrap="square" lIns="90283" tIns="45141" rIns="90283" bIns="45141"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35843" name="Rectangle 3"/>
          <p:cNvSpPr>
            <a:spLocks noGrp="1" noChangeArrowheads="1"/>
          </p:cNvSpPr>
          <p:nvPr>
            <p:ph type="dt" sz="quarter" idx="1"/>
          </p:nvPr>
        </p:nvSpPr>
        <p:spPr bwMode="auto">
          <a:xfrm>
            <a:off x="3816350" y="0"/>
            <a:ext cx="2917825" cy="492125"/>
          </a:xfrm>
          <a:prstGeom prst="rect">
            <a:avLst/>
          </a:prstGeom>
          <a:noFill/>
          <a:ln w="9525">
            <a:noFill/>
            <a:miter lim="800000"/>
            <a:headEnd/>
            <a:tailEnd/>
          </a:ln>
          <a:effectLst/>
        </p:spPr>
        <p:txBody>
          <a:bodyPr vert="horz" wrap="square" lIns="90283" tIns="45141" rIns="90283" bIns="45141"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35844" name="Rectangle 4"/>
          <p:cNvSpPr>
            <a:spLocks noGrp="1" noChangeArrowheads="1"/>
          </p:cNvSpPr>
          <p:nvPr>
            <p:ph type="ftr" sz="quarter" idx="2"/>
          </p:nvPr>
        </p:nvSpPr>
        <p:spPr bwMode="auto">
          <a:xfrm>
            <a:off x="0" y="9372600"/>
            <a:ext cx="2919413" cy="492125"/>
          </a:xfrm>
          <a:prstGeom prst="rect">
            <a:avLst/>
          </a:prstGeom>
          <a:noFill/>
          <a:ln w="9525">
            <a:noFill/>
            <a:miter lim="800000"/>
            <a:headEnd/>
            <a:tailEnd/>
          </a:ln>
          <a:effectLst/>
        </p:spPr>
        <p:txBody>
          <a:bodyPr vert="horz" wrap="square" lIns="90283" tIns="45141" rIns="90283" bIns="45141"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35845" name="Rectangle 5"/>
          <p:cNvSpPr>
            <a:spLocks noGrp="1" noChangeArrowheads="1"/>
          </p:cNvSpPr>
          <p:nvPr>
            <p:ph type="sldNum" sz="quarter" idx="3"/>
          </p:nvPr>
        </p:nvSpPr>
        <p:spPr bwMode="auto">
          <a:xfrm>
            <a:off x="3816350" y="9372600"/>
            <a:ext cx="2917825" cy="492125"/>
          </a:xfrm>
          <a:prstGeom prst="rect">
            <a:avLst/>
          </a:prstGeom>
          <a:noFill/>
          <a:ln w="9525">
            <a:noFill/>
            <a:miter lim="800000"/>
            <a:headEnd/>
            <a:tailEnd/>
          </a:ln>
          <a:effectLst/>
        </p:spPr>
        <p:txBody>
          <a:bodyPr vert="horz" wrap="square" lIns="90283" tIns="45141" rIns="90283" bIns="45141" numCol="1" anchor="b" anchorCtr="0" compatLnSpc="1">
            <a:prstTxWarp prst="textNoShape">
              <a:avLst/>
            </a:prstTxWarp>
          </a:bodyPr>
          <a:lstStyle>
            <a:lvl1pPr algn="r" eaLnBrk="1" hangingPunct="1">
              <a:defRPr sz="1200">
                <a:latin typeface="Arial" charset="0"/>
              </a:defRPr>
            </a:lvl1pPr>
          </a:lstStyle>
          <a:p>
            <a:fld id="{08A7735E-E47F-4BB6-8A47-ED85A48EC9DF}" type="slidenum">
              <a:rPr lang="lv-LV" altLang="lv-LV"/>
              <a:pPr/>
              <a:t>‹#›</a:t>
            </a:fld>
            <a:endParaRPr lang="lv-LV" altLang="lv-LV"/>
          </a:p>
        </p:txBody>
      </p:sp>
    </p:spTree>
    <p:extLst>
      <p:ext uri="{BB962C8B-B14F-4D97-AF65-F5344CB8AC3E}">
        <p14:creationId xmlns:p14="http://schemas.microsoft.com/office/powerpoint/2010/main" val="63794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19413" cy="492125"/>
          </a:xfrm>
          <a:prstGeom prst="rect">
            <a:avLst/>
          </a:prstGeom>
          <a:noFill/>
          <a:ln w="9525">
            <a:noFill/>
            <a:miter lim="800000"/>
            <a:headEnd/>
            <a:tailEnd/>
          </a:ln>
          <a:effectLst/>
        </p:spPr>
        <p:txBody>
          <a:bodyPr vert="horz" wrap="square" lIns="90283" tIns="45141" rIns="90283" bIns="45141" numCol="1" anchor="t" anchorCtr="0" compatLnSpc="1">
            <a:prstTxWarp prst="textNoShape">
              <a:avLst/>
            </a:prstTxWarp>
          </a:bodyPr>
          <a:lstStyle>
            <a:lvl1pPr eaLnBrk="1" hangingPunct="1">
              <a:defRPr sz="1200">
                <a:latin typeface="Arial" charset="0"/>
              </a:defRPr>
            </a:lvl1pPr>
          </a:lstStyle>
          <a:p>
            <a:endParaRPr lang="en-US" altLang="en-US"/>
          </a:p>
        </p:txBody>
      </p:sp>
      <p:sp>
        <p:nvSpPr>
          <p:cNvPr id="7171" name="Rectangle 3"/>
          <p:cNvSpPr>
            <a:spLocks noGrp="1" noChangeArrowheads="1"/>
          </p:cNvSpPr>
          <p:nvPr>
            <p:ph type="dt" idx="1"/>
          </p:nvPr>
        </p:nvSpPr>
        <p:spPr bwMode="auto">
          <a:xfrm>
            <a:off x="3816350" y="0"/>
            <a:ext cx="2917825" cy="492125"/>
          </a:xfrm>
          <a:prstGeom prst="rect">
            <a:avLst/>
          </a:prstGeom>
          <a:noFill/>
          <a:ln w="9525">
            <a:noFill/>
            <a:miter lim="800000"/>
            <a:headEnd/>
            <a:tailEnd/>
          </a:ln>
          <a:effectLst/>
        </p:spPr>
        <p:txBody>
          <a:bodyPr vert="horz" wrap="square" lIns="90283" tIns="45141" rIns="90283" bIns="45141" numCol="1" anchor="t" anchorCtr="0" compatLnSpc="1">
            <a:prstTxWarp prst="textNoShape">
              <a:avLst/>
            </a:prstTxWarp>
          </a:bodyPr>
          <a:lstStyle>
            <a:lvl1pPr algn="r" eaLnBrk="1" hangingPunct="1">
              <a:defRPr sz="1200">
                <a:latin typeface="Arial" charset="0"/>
              </a:defRPr>
            </a:lvl1pPr>
          </a:lstStyle>
          <a:p>
            <a:endParaRPr lang="en-US" altLang="en-US"/>
          </a:p>
        </p:txBody>
      </p:sp>
      <p:sp>
        <p:nvSpPr>
          <p:cNvPr id="23556"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3" name="Rectangle 5"/>
          <p:cNvSpPr>
            <a:spLocks noGrp="1" noChangeArrowheads="1"/>
          </p:cNvSpPr>
          <p:nvPr>
            <p:ph type="body" sz="quarter" idx="3"/>
          </p:nvPr>
        </p:nvSpPr>
        <p:spPr bwMode="auto">
          <a:xfrm>
            <a:off x="674688" y="4686300"/>
            <a:ext cx="5387975" cy="4440238"/>
          </a:xfrm>
          <a:prstGeom prst="rect">
            <a:avLst/>
          </a:prstGeom>
          <a:noFill/>
          <a:ln w="9525">
            <a:noFill/>
            <a:miter lim="800000"/>
            <a:headEnd/>
            <a:tailEnd/>
          </a:ln>
          <a:effectLst/>
        </p:spPr>
        <p:txBody>
          <a:bodyPr vert="horz" wrap="square" lIns="90283" tIns="45141" rIns="90283" bIns="45141" numCol="1" anchor="t" anchorCtr="0" compatLnSpc="1">
            <a:prstTxWarp prst="textNoShape">
              <a:avLst/>
            </a:prstTxWarp>
          </a:bodyPr>
          <a:lstStyle/>
          <a:p>
            <a:pPr lvl="0"/>
            <a:r>
              <a:rPr lang="lv-LV" noProof="0" smtClean="0"/>
              <a:t>Click to edit Master text styles</a:t>
            </a:r>
          </a:p>
          <a:p>
            <a:pPr lvl="1"/>
            <a:r>
              <a:rPr lang="lv-LV" noProof="0" smtClean="0"/>
              <a:t>Second level</a:t>
            </a:r>
          </a:p>
          <a:p>
            <a:pPr lvl="2"/>
            <a:r>
              <a:rPr lang="lv-LV" noProof="0" smtClean="0"/>
              <a:t>Third level</a:t>
            </a:r>
          </a:p>
          <a:p>
            <a:pPr lvl="3"/>
            <a:r>
              <a:rPr lang="lv-LV" noProof="0" smtClean="0"/>
              <a:t>Fourth level</a:t>
            </a:r>
          </a:p>
          <a:p>
            <a:pPr lvl="4"/>
            <a:r>
              <a:rPr lang="lv-LV" noProof="0" smtClean="0"/>
              <a:t>Fifth level</a:t>
            </a:r>
          </a:p>
        </p:txBody>
      </p:sp>
      <p:sp>
        <p:nvSpPr>
          <p:cNvPr id="7174" name="Rectangle 6"/>
          <p:cNvSpPr>
            <a:spLocks noGrp="1" noChangeArrowheads="1"/>
          </p:cNvSpPr>
          <p:nvPr>
            <p:ph type="ftr" sz="quarter" idx="4"/>
          </p:nvPr>
        </p:nvSpPr>
        <p:spPr bwMode="auto">
          <a:xfrm>
            <a:off x="0" y="9372600"/>
            <a:ext cx="2919413" cy="492125"/>
          </a:xfrm>
          <a:prstGeom prst="rect">
            <a:avLst/>
          </a:prstGeom>
          <a:noFill/>
          <a:ln w="9525">
            <a:noFill/>
            <a:miter lim="800000"/>
            <a:headEnd/>
            <a:tailEnd/>
          </a:ln>
          <a:effectLst/>
        </p:spPr>
        <p:txBody>
          <a:bodyPr vert="horz" wrap="square" lIns="90283" tIns="45141" rIns="90283" bIns="45141" numCol="1" anchor="b" anchorCtr="0" compatLnSpc="1">
            <a:prstTxWarp prst="textNoShape">
              <a:avLst/>
            </a:prstTxWarp>
          </a:bodyPr>
          <a:lstStyle>
            <a:lvl1pPr eaLnBrk="1" hangingPunct="1">
              <a:defRPr sz="1200">
                <a:latin typeface="Arial" charset="0"/>
              </a:defRPr>
            </a:lvl1pPr>
          </a:lstStyle>
          <a:p>
            <a:endParaRPr lang="en-US" altLang="en-US"/>
          </a:p>
        </p:txBody>
      </p:sp>
      <p:sp>
        <p:nvSpPr>
          <p:cNvPr id="7175" name="Rectangle 7"/>
          <p:cNvSpPr>
            <a:spLocks noGrp="1" noChangeArrowheads="1"/>
          </p:cNvSpPr>
          <p:nvPr>
            <p:ph type="sldNum" sz="quarter" idx="5"/>
          </p:nvPr>
        </p:nvSpPr>
        <p:spPr bwMode="auto">
          <a:xfrm>
            <a:off x="3816350" y="9372600"/>
            <a:ext cx="2917825" cy="492125"/>
          </a:xfrm>
          <a:prstGeom prst="rect">
            <a:avLst/>
          </a:prstGeom>
          <a:noFill/>
          <a:ln w="9525">
            <a:noFill/>
            <a:miter lim="800000"/>
            <a:headEnd/>
            <a:tailEnd/>
          </a:ln>
          <a:effectLst/>
        </p:spPr>
        <p:txBody>
          <a:bodyPr vert="horz" wrap="square" lIns="90283" tIns="45141" rIns="90283" bIns="45141" numCol="1" anchor="b" anchorCtr="0" compatLnSpc="1">
            <a:prstTxWarp prst="textNoShape">
              <a:avLst/>
            </a:prstTxWarp>
          </a:bodyPr>
          <a:lstStyle>
            <a:lvl1pPr algn="r" eaLnBrk="1" hangingPunct="1">
              <a:defRPr sz="1200">
                <a:latin typeface="Arial" charset="0"/>
              </a:defRPr>
            </a:lvl1pPr>
          </a:lstStyle>
          <a:p>
            <a:fld id="{479BFD04-3A7D-4A4C-8EEC-C05E3AA8E312}" type="slidenum">
              <a:rPr lang="lv-LV" altLang="lv-LV"/>
              <a:pPr/>
              <a:t>‹#›</a:t>
            </a:fld>
            <a:endParaRPr lang="lv-LV" altLang="lv-LV"/>
          </a:p>
        </p:txBody>
      </p:sp>
    </p:spTree>
    <p:extLst>
      <p:ext uri="{BB962C8B-B14F-4D97-AF65-F5344CB8AC3E}">
        <p14:creationId xmlns:p14="http://schemas.microsoft.com/office/powerpoint/2010/main" val="351535289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3" y="1604"/>
              <a:ext cx="448"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grpSp>
        <p:grpSp>
          <p:nvGrpSpPr>
            <p:cNvPr id="6" name="Group 6"/>
            <p:cNvGrpSpPr>
              <a:grpSpLocks/>
            </p:cNvGrpSpPr>
            <p:nvPr/>
          </p:nvGrpSpPr>
          <p:grpSpPr bwMode="auto">
            <a:xfrm>
              <a:off x="261" y="1870"/>
              <a:ext cx="465"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sp>
            <p:nvSpPr>
              <p:cNvPr id="11" name="Rectangle 8"/>
              <p:cNvSpPr>
                <a:spLocks noChangeArrowheads="1"/>
              </p:cNvSpPr>
              <p:nvPr/>
            </p:nvSpPr>
            <p:spPr bwMode="auto">
              <a:xfrm>
                <a:off x="1249" y="2640"/>
                <a:ext cx="335" cy="432"/>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sp>
          <p:nvSpPr>
            <p:cNvPr id="8" name="Rectangle 10"/>
            <p:cNvSpPr>
              <a:spLocks noChangeArrowheads="1"/>
            </p:cNvSpPr>
            <p:nvPr/>
          </p:nvSpPr>
          <p:spPr bwMode="auto">
            <a:xfrm>
              <a:off x="400" y="1536"/>
              <a:ext cx="20" cy="66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endParaRPr lang="en-US" altLang="en-US"/>
            </a:p>
          </p:txBody>
        </p:sp>
      </p:grpSp>
      <p:sp>
        <p:nvSpPr>
          <p:cNvPr id="5132" name="Rectangle 12"/>
          <p:cNvSpPr>
            <a:spLocks noGrp="1" noChangeArrowheads="1"/>
          </p:cNvSpPr>
          <p:nvPr>
            <p:ph type="ctrTitle"/>
          </p:nvPr>
        </p:nvSpPr>
        <p:spPr>
          <a:xfrm>
            <a:off x="990600" y="1676400"/>
            <a:ext cx="7772400" cy="1462088"/>
          </a:xfrm>
        </p:spPr>
        <p:txBody>
          <a:bodyPr/>
          <a:lstStyle>
            <a:lvl1pPr>
              <a:defRPr/>
            </a:lvl1pPr>
          </a:lstStyle>
          <a:p>
            <a:r>
              <a:rPr lang="lv-LV"/>
              <a:t>Click to edit Master title style</a:t>
            </a:r>
          </a:p>
        </p:txBody>
      </p:sp>
      <p:sp>
        <p:nvSpPr>
          <p:cNvPr id="5133" name="Rectangle 13"/>
          <p:cNvSpPr>
            <a:spLocks noGrp="1" noChangeArrowheads="1"/>
          </p:cNvSpPr>
          <p:nvPr>
            <p:ph type="subTitle" idx="1"/>
          </p:nvPr>
        </p:nvSpPr>
        <p:spPr>
          <a:xfrm>
            <a:off x="1371600" y="3886200"/>
            <a:ext cx="6400800" cy="1752600"/>
          </a:xfrm>
        </p:spPr>
        <p:txBody>
          <a:bodyPr/>
          <a:lstStyle>
            <a:lvl1pPr marL="0" indent="0" algn="ctr">
              <a:buFont typeface="Wingdings" pitchFamily="2" charset="2"/>
              <a:buNone/>
              <a:defRPr/>
            </a:lvl1pPr>
          </a:lstStyle>
          <a:p>
            <a:r>
              <a:rPr lang="lv-LV"/>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smtClean="0">
                <a:solidFill>
                  <a:schemeClr val="bg2"/>
                </a:solidFill>
              </a:defRPr>
            </a:lvl1pPr>
          </a:lstStyle>
          <a:p>
            <a:endParaRPr lang="en-US" altLang="en-US"/>
          </a:p>
        </p:txBody>
      </p:sp>
      <p:sp>
        <p:nvSpPr>
          <p:cNvPr id="15" name="Rectangle 15"/>
          <p:cNvSpPr>
            <a:spLocks noGrp="1" noChangeArrowheads="1"/>
          </p:cNvSpPr>
          <p:nvPr>
            <p:ph type="ftr" sz="quarter" idx="11"/>
          </p:nvPr>
        </p:nvSpPr>
        <p:spPr>
          <a:xfrm>
            <a:off x="3429000" y="6248400"/>
            <a:ext cx="2895600" cy="457200"/>
          </a:xfrm>
        </p:spPr>
        <p:txBody>
          <a:bodyPr/>
          <a:lstStyle>
            <a:lvl1pPr>
              <a:defRPr smtClean="0">
                <a:solidFill>
                  <a:schemeClr val="bg2"/>
                </a:solidFill>
              </a:defRPr>
            </a:lvl1pPr>
          </a:lstStyle>
          <a:p>
            <a:endParaRPr lang="en-US" altLang="en-US"/>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fld id="{AC2D5A52-FBED-4D79-A1AF-4A2F5639C91A}" type="slidenum">
              <a:rPr lang="lv-LV" altLang="lv-LV"/>
              <a:pPr/>
              <a:t>‹#›</a:t>
            </a:fld>
            <a:endParaRPr lang="lv-LV" alt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5"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6" name="Rectangle 13"/>
          <p:cNvSpPr>
            <a:spLocks noGrp="1" noChangeArrowheads="1"/>
          </p:cNvSpPr>
          <p:nvPr>
            <p:ph type="sldNum" sz="quarter" idx="12"/>
          </p:nvPr>
        </p:nvSpPr>
        <p:spPr>
          <a:ln/>
        </p:spPr>
        <p:txBody>
          <a:bodyPr/>
          <a:lstStyle>
            <a:lvl1pPr>
              <a:defRPr/>
            </a:lvl1pPr>
          </a:lstStyle>
          <a:p>
            <a:fld id="{F4A6BEE4-DF3A-4443-A37F-1CF707061D2C}" type="slidenum">
              <a:rPr lang="lv-LV" altLang="lv-LV"/>
              <a:pPr/>
              <a:t>‹#›</a:t>
            </a:fld>
            <a:endParaRPr lang="lv-LV" alt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lv-LV"/>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5"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6" name="Rectangle 13"/>
          <p:cNvSpPr>
            <a:spLocks noGrp="1" noChangeArrowheads="1"/>
          </p:cNvSpPr>
          <p:nvPr>
            <p:ph type="sldNum" sz="quarter" idx="12"/>
          </p:nvPr>
        </p:nvSpPr>
        <p:spPr>
          <a:ln/>
        </p:spPr>
        <p:txBody>
          <a:bodyPr/>
          <a:lstStyle>
            <a:lvl1pPr>
              <a:defRPr/>
            </a:lvl1pPr>
          </a:lstStyle>
          <a:p>
            <a:fld id="{1606BF1F-32FE-4DC1-8B1E-3EF4BC54A78E}" type="slidenum">
              <a:rPr lang="lv-LV" altLang="lv-LV"/>
              <a:pPr/>
              <a:t>‹#›</a:t>
            </a:fld>
            <a:endParaRPr lang="lv-LV" altLang="lv-LV"/>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50938" y="214313"/>
            <a:ext cx="7793037" cy="1462087"/>
          </a:xfrm>
        </p:spPr>
        <p:txBody>
          <a:bodyPr/>
          <a:lstStyle/>
          <a:p>
            <a:r>
              <a:rPr lang="en-US" smtClean="0"/>
              <a:t>Click to edit Master title style</a:t>
            </a:r>
            <a:endParaRPr lang="lv-LV"/>
          </a:p>
        </p:txBody>
      </p:sp>
      <p:sp>
        <p:nvSpPr>
          <p:cNvPr id="3" name="Table Placeholder 2"/>
          <p:cNvSpPr>
            <a:spLocks noGrp="1"/>
          </p:cNvSpPr>
          <p:nvPr>
            <p:ph type="tbl" idx="1"/>
          </p:nvPr>
        </p:nvSpPr>
        <p:spPr>
          <a:xfrm>
            <a:off x="1182688" y="2017713"/>
            <a:ext cx="7772400" cy="4114800"/>
          </a:xfrm>
        </p:spPr>
        <p:txBody>
          <a:bodyPr/>
          <a:lstStyle/>
          <a:p>
            <a:pPr lvl="0"/>
            <a:endParaRPr lang="lv-LV" noProof="0" smtClean="0"/>
          </a:p>
        </p:txBody>
      </p:sp>
      <p:sp>
        <p:nvSpPr>
          <p:cNvPr id="4"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5"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6" name="Rectangle 13"/>
          <p:cNvSpPr>
            <a:spLocks noGrp="1" noChangeArrowheads="1"/>
          </p:cNvSpPr>
          <p:nvPr>
            <p:ph type="sldNum" sz="quarter" idx="12"/>
          </p:nvPr>
        </p:nvSpPr>
        <p:spPr>
          <a:ln/>
        </p:spPr>
        <p:txBody>
          <a:bodyPr/>
          <a:lstStyle>
            <a:lvl1pPr>
              <a:defRPr/>
            </a:lvl1pPr>
          </a:lstStyle>
          <a:p>
            <a:fld id="{9BE4A845-D20B-4AE6-A345-FA264019AD60}" type="slidenum">
              <a:rPr lang="lv-LV" altLang="lv-LV"/>
              <a:pPr/>
              <a:t>‹#›</a:t>
            </a:fld>
            <a:endParaRPr lang="lv-LV" alt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5"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6" name="Rectangle 13"/>
          <p:cNvSpPr>
            <a:spLocks noGrp="1" noChangeArrowheads="1"/>
          </p:cNvSpPr>
          <p:nvPr>
            <p:ph type="sldNum" sz="quarter" idx="12"/>
          </p:nvPr>
        </p:nvSpPr>
        <p:spPr>
          <a:ln/>
        </p:spPr>
        <p:txBody>
          <a:bodyPr/>
          <a:lstStyle>
            <a:lvl1pPr>
              <a:defRPr/>
            </a:lvl1pPr>
          </a:lstStyle>
          <a:p>
            <a:fld id="{CC623D2B-7DBC-45F8-B336-18A6643637CE}" type="slidenum">
              <a:rPr lang="lv-LV" altLang="lv-LV"/>
              <a:pPr/>
              <a:t>‹#›</a:t>
            </a:fld>
            <a:endParaRPr lang="lv-LV" alt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5"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6" name="Rectangle 13"/>
          <p:cNvSpPr>
            <a:spLocks noGrp="1" noChangeArrowheads="1"/>
          </p:cNvSpPr>
          <p:nvPr>
            <p:ph type="sldNum" sz="quarter" idx="12"/>
          </p:nvPr>
        </p:nvSpPr>
        <p:spPr>
          <a:ln/>
        </p:spPr>
        <p:txBody>
          <a:bodyPr/>
          <a:lstStyle>
            <a:lvl1pPr>
              <a:defRPr/>
            </a:lvl1pPr>
          </a:lstStyle>
          <a:p>
            <a:fld id="{C6A038C5-D084-4B08-A56A-8915FD01C633}" type="slidenum">
              <a:rPr lang="lv-LV" altLang="lv-LV"/>
              <a:pPr/>
              <a:t>‹#›</a:t>
            </a:fld>
            <a:endParaRPr lang="lv-LV" alt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6"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7" name="Rectangle 13"/>
          <p:cNvSpPr>
            <a:spLocks noGrp="1" noChangeArrowheads="1"/>
          </p:cNvSpPr>
          <p:nvPr>
            <p:ph type="sldNum" sz="quarter" idx="12"/>
          </p:nvPr>
        </p:nvSpPr>
        <p:spPr>
          <a:ln/>
        </p:spPr>
        <p:txBody>
          <a:bodyPr/>
          <a:lstStyle>
            <a:lvl1pPr>
              <a:defRPr/>
            </a:lvl1pPr>
          </a:lstStyle>
          <a:p>
            <a:fld id="{52C83182-87BF-4B2D-A3BB-E0C70791B346}" type="slidenum">
              <a:rPr lang="lv-LV" altLang="lv-LV"/>
              <a:pPr/>
              <a:t>‹#›</a:t>
            </a:fld>
            <a:endParaRPr lang="lv-LV" altLang="lv-LV"/>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lv-LV"/>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7"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8"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9" name="Rectangle 13"/>
          <p:cNvSpPr>
            <a:spLocks noGrp="1" noChangeArrowheads="1"/>
          </p:cNvSpPr>
          <p:nvPr>
            <p:ph type="sldNum" sz="quarter" idx="12"/>
          </p:nvPr>
        </p:nvSpPr>
        <p:spPr>
          <a:ln/>
        </p:spPr>
        <p:txBody>
          <a:bodyPr/>
          <a:lstStyle>
            <a:lvl1pPr>
              <a:defRPr/>
            </a:lvl1pPr>
          </a:lstStyle>
          <a:p>
            <a:fld id="{004E6FB4-DC74-4437-B329-0387CCBCFFA5}" type="slidenum">
              <a:rPr lang="lv-LV" altLang="lv-LV"/>
              <a:pPr/>
              <a:t>‹#›</a:t>
            </a:fld>
            <a:endParaRPr lang="lv-LV" altLang="lv-LV"/>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lv-LV"/>
          </a:p>
        </p:txBody>
      </p:sp>
      <p:sp>
        <p:nvSpPr>
          <p:cNvPr id="3"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4"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5" name="Rectangle 13"/>
          <p:cNvSpPr>
            <a:spLocks noGrp="1" noChangeArrowheads="1"/>
          </p:cNvSpPr>
          <p:nvPr>
            <p:ph type="sldNum" sz="quarter" idx="12"/>
          </p:nvPr>
        </p:nvSpPr>
        <p:spPr>
          <a:ln/>
        </p:spPr>
        <p:txBody>
          <a:bodyPr/>
          <a:lstStyle>
            <a:lvl1pPr>
              <a:defRPr/>
            </a:lvl1pPr>
          </a:lstStyle>
          <a:p>
            <a:fld id="{7ED9903E-25DF-45AF-9C5F-707AD4C78B3A}" type="slidenum">
              <a:rPr lang="lv-LV" altLang="lv-LV"/>
              <a:pPr/>
              <a:t>‹#›</a:t>
            </a:fld>
            <a:endParaRPr lang="lv-LV" alt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3"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4" name="Rectangle 13"/>
          <p:cNvSpPr>
            <a:spLocks noGrp="1" noChangeArrowheads="1"/>
          </p:cNvSpPr>
          <p:nvPr>
            <p:ph type="sldNum" sz="quarter" idx="12"/>
          </p:nvPr>
        </p:nvSpPr>
        <p:spPr>
          <a:ln/>
        </p:spPr>
        <p:txBody>
          <a:bodyPr/>
          <a:lstStyle>
            <a:lvl1pPr>
              <a:defRPr/>
            </a:lvl1pPr>
          </a:lstStyle>
          <a:p>
            <a:fld id="{1BE0C408-363C-4E72-899D-A73D722F3797}" type="slidenum">
              <a:rPr lang="lv-LV" altLang="lv-LV"/>
              <a:pPr/>
              <a:t>‹#›</a:t>
            </a:fld>
            <a:endParaRPr lang="lv-LV" alt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6"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7" name="Rectangle 13"/>
          <p:cNvSpPr>
            <a:spLocks noGrp="1" noChangeArrowheads="1"/>
          </p:cNvSpPr>
          <p:nvPr>
            <p:ph type="sldNum" sz="quarter" idx="12"/>
          </p:nvPr>
        </p:nvSpPr>
        <p:spPr>
          <a:ln/>
        </p:spPr>
        <p:txBody>
          <a:bodyPr/>
          <a:lstStyle>
            <a:lvl1pPr>
              <a:defRPr/>
            </a:lvl1pPr>
          </a:lstStyle>
          <a:p>
            <a:fld id="{B655EBE1-AAC6-456F-B06E-1CEF3E5EDFBB}" type="slidenum">
              <a:rPr lang="lv-LV" altLang="lv-LV"/>
              <a:pPr/>
              <a:t>‹#›</a:t>
            </a:fld>
            <a:endParaRPr lang="lv-LV" alt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r>
              <a:rPr lang="lv-LV"/>
              <a:t>2014.gada 12.marts</a:t>
            </a:r>
          </a:p>
        </p:txBody>
      </p:sp>
      <p:sp>
        <p:nvSpPr>
          <p:cNvPr id="6" name="Rectangle 12"/>
          <p:cNvSpPr>
            <a:spLocks noGrp="1" noChangeArrowheads="1"/>
          </p:cNvSpPr>
          <p:nvPr>
            <p:ph type="ftr" sz="quarter" idx="11"/>
          </p:nvPr>
        </p:nvSpPr>
        <p:spPr>
          <a:ln/>
        </p:spPr>
        <p:txBody>
          <a:bodyPr/>
          <a:lstStyle>
            <a:lvl1pPr>
              <a:defRPr/>
            </a:lvl1pPr>
          </a:lstStyle>
          <a:p>
            <a:pPr>
              <a:defRPr/>
            </a:pPr>
            <a:r>
              <a:rPr lang="lv-LV"/>
              <a:t>Dina Bērziņa, IKT &amp; Enerģētikas NKP, SZA</a:t>
            </a:r>
          </a:p>
        </p:txBody>
      </p:sp>
      <p:sp>
        <p:nvSpPr>
          <p:cNvPr id="7" name="Rectangle 13"/>
          <p:cNvSpPr>
            <a:spLocks noGrp="1" noChangeArrowheads="1"/>
          </p:cNvSpPr>
          <p:nvPr>
            <p:ph type="sldNum" sz="quarter" idx="12"/>
          </p:nvPr>
        </p:nvSpPr>
        <p:spPr>
          <a:ln/>
        </p:spPr>
        <p:txBody>
          <a:bodyPr/>
          <a:lstStyle>
            <a:lvl1pPr>
              <a:defRPr/>
            </a:lvl1pPr>
          </a:lstStyle>
          <a:p>
            <a:fld id="{D0F74016-AD0A-4E4A-BD6E-E083E18B6A17}" type="slidenum">
              <a:rPr lang="lv-LV" altLang="lv-LV"/>
              <a:pPr/>
              <a:t>‹#›</a:t>
            </a:fld>
            <a:endParaRPr lang="lv-LV" alt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ltGray">
          <a:xfrm>
            <a:off x="417513" y="1098550"/>
            <a:ext cx="438150" cy="474663"/>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2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28" name="Rectangle 4"/>
          <p:cNvSpPr>
            <a:spLocks noChangeArrowheads="1"/>
          </p:cNvSpPr>
          <p:nvPr/>
        </p:nvSpPr>
        <p:spPr bwMode="ltGray">
          <a:xfrm>
            <a:off x="541338" y="1520825"/>
            <a:ext cx="422275" cy="474663"/>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2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3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31" name="Rectangle 7"/>
          <p:cNvSpPr>
            <a:spLocks noChangeArrowheads="1"/>
          </p:cNvSpPr>
          <p:nvPr/>
        </p:nvSpPr>
        <p:spPr bwMode="gray">
          <a:xfrm>
            <a:off x="762000" y="990600"/>
            <a:ext cx="31750" cy="1052513"/>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3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ctr" eaLnBrk="1" hangingPunct="1"/>
            <a:endParaRPr kumimoji="1" lang="en-US" altLang="en-US" sz="2400"/>
          </a:p>
        </p:txBody>
      </p:sp>
      <p:sp>
        <p:nvSpPr>
          <p:cNvPr id="1033" name="Rectangle 9"/>
          <p:cNvSpPr>
            <a:spLocks noGrp="1" noChangeArrowheads="1"/>
          </p:cNvSpPr>
          <p:nvPr>
            <p:ph type="title"/>
          </p:nvPr>
        </p:nvSpPr>
        <p:spPr bwMode="auto">
          <a:xfrm>
            <a:off x="1150938" y="214313"/>
            <a:ext cx="7793037" cy="1462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lv-LV" altLang="lv-LV"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v-LV" altLang="lv-LV" smtClean="0"/>
              <a:t>Click to edit Master text styles</a:t>
            </a:r>
          </a:p>
          <a:p>
            <a:pPr lvl="1"/>
            <a:r>
              <a:rPr lang="lv-LV" altLang="lv-LV" smtClean="0"/>
              <a:t>Second level</a:t>
            </a:r>
          </a:p>
          <a:p>
            <a:pPr lvl="2"/>
            <a:r>
              <a:rPr lang="lv-LV" altLang="lv-LV" smtClean="0"/>
              <a:t>Third level</a:t>
            </a:r>
          </a:p>
          <a:p>
            <a:pPr lvl="3"/>
            <a:r>
              <a:rPr lang="lv-LV" altLang="lv-LV" smtClean="0"/>
              <a:t>Fourth level</a:t>
            </a:r>
          </a:p>
          <a:p>
            <a:pPr lvl="4"/>
            <a:r>
              <a:rPr lang="lv-LV" altLang="lv-LV" smtClean="0"/>
              <a:t>Fifth level</a:t>
            </a:r>
          </a:p>
        </p:txBody>
      </p:sp>
      <p:sp>
        <p:nvSpPr>
          <p:cNvPr id="4107" name="Rectangle 11"/>
          <p:cNvSpPr>
            <a:spLocks noGrp="1" noChangeArrowheads="1"/>
          </p:cNvSpPr>
          <p:nvPr>
            <p:ph type="dt" sz="half" idx="2"/>
          </p:nvPr>
        </p:nvSpPr>
        <p:spPr bwMode="auto">
          <a:xfrm>
            <a:off x="827088" y="6243638"/>
            <a:ext cx="2239962"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cs typeface="Arial" charset="0"/>
              </a:defRPr>
            </a:lvl1pPr>
          </a:lstStyle>
          <a:p>
            <a:pPr>
              <a:defRPr/>
            </a:pPr>
            <a:r>
              <a:rPr lang="lv-LV"/>
              <a:t>2014.gada 12.marts</a:t>
            </a:r>
          </a:p>
        </p:txBody>
      </p:sp>
      <p:sp>
        <p:nvSpPr>
          <p:cNvPr id="4108" name="Rectangle 12"/>
          <p:cNvSpPr>
            <a:spLocks noGrp="1" noChangeArrowheads="1"/>
          </p:cNvSpPr>
          <p:nvPr>
            <p:ph type="ftr" sz="quarter" idx="3"/>
          </p:nvPr>
        </p:nvSpPr>
        <p:spPr bwMode="auto">
          <a:xfrm>
            <a:off x="3419475" y="6237288"/>
            <a:ext cx="3313113"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cs typeface="Arial" charset="0"/>
              </a:defRPr>
            </a:lvl1pPr>
          </a:lstStyle>
          <a:p>
            <a:pPr>
              <a:defRPr/>
            </a:pPr>
            <a:r>
              <a:rPr lang="lv-LV"/>
              <a:t>Dina Bērziņa, IKT &amp; Enerģētikas NKP, SZA</a:t>
            </a:r>
          </a:p>
        </p:txBody>
      </p:sp>
      <p:sp>
        <p:nvSpPr>
          <p:cNvPr id="4109"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fld id="{89851379-FC83-4035-A907-5835B53C318F}" type="slidenum">
              <a:rPr lang="lv-LV" altLang="lv-LV"/>
              <a:pPr/>
              <a:t>‹#›</a:t>
            </a:fld>
            <a:endParaRPr lang="lv-LV" altLang="lv-LV"/>
          </a:p>
        </p:txBody>
      </p:sp>
    </p:spTree>
  </p:cSld>
  <p:clrMap bg1="lt1" tx1="dk1" bg2="lt2" tx2="dk2" accent1="accent1" accent2="accent2" accent3="accent3" accent4="accent4" accent5="accent5" accent6="accent6" hlink="hlink" folHlink="folHlink"/>
  <p:sldLayoutIdLst>
    <p:sldLayoutId id="2147483726"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Lst>
  <p:hf sldNum="0"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pitchFamily="34" charset="0"/>
          <a:cs typeface="Arial" charset="0"/>
        </a:defRPr>
      </a:lvl2pPr>
      <a:lvl3pPr algn="l" rtl="0" eaLnBrk="0" fontAlgn="base" hangingPunct="0">
        <a:spcBef>
          <a:spcPct val="0"/>
        </a:spcBef>
        <a:spcAft>
          <a:spcPct val="0"/>
        </a:spcAft>
        <a:defRPr sz="4400">
          <a:solidFill>
            <a:schemeClr val="tx2"/>
          </a:solidFill>
          <a:latin typeface="Tahoma" pitchFamily="34" charset="0"/>
          <a:cs typeface="Arial" charset="0"/>
        </a:defRPr>
      </a:lvl3pPr>
      <a:lvl4pPr algn="l" rtl="0" eaLnBrk="0" fontAlgn="base" hangingPunct="0">
        <a:spcBef>
          <a:spcPct val="0"/>
        </a:spcBef>
        <a:spcAft>
          <a:spcPct val="0"/>
        </a:spcAft>
        <a:defRPr sz="4400">
          <a:solidFill>
            <a:schemeClr val="tx2"/>
          </a:solidFill>
          <a:latin typeface="Tahoma" pitchFamily="34" charset="0"/>
          <a:cs typeface="Arial" charset="0"/>
        </a:defRPr>
      </a:lvl4pPr>
      <a:lvl5pPr algn="l" rtl="0" eaLnBrk="0" fontAlgn="base" hangingPunct="0">
        <a:spcBef>
          <a:spcPct val="0"/>
        </a:spcBef>
        <a:spcAft>
          <a:spcPct val="0"/>
        </a:spcAft>
        <a:defRPr sz="4400">
          <a:solidFill>
            <a:schemeClr val="tx2"/>
          </a:solidFill>
          <a:latin typeface="Tahoma" pitchFamily="34" charset="0"/>
          <a:cs typeface="Arial" charset="0"/>
        </a:defRPr>
      </a:lvl5pPr>
      <a:lvl6pPr marL="457200" algn="l" rtl="0" fontAlgn="base">
        <a:spcBef>
          <a:spcPct val="0"/>
        </a:spcBef>
        <a:spcAft>
          <a:spcPct val="0"/>
        </a:spcAft>
        <a:defRPr sz="4400">
          <a:solidFill>
            <a:schemeClr val="tx2"/>
          </a:solidFill>
          <a:latin typeface="Tahoma" pitchFamily="34" charset="0"/>
          <a:cs typeface="Arial" charset="0"/>
        </a:defRPr>
      </a:lvl6pPr>
      <a:lvl7pPr marL="914400" algn="l" rtl="0" fontAlgn="base">
        <a:spcBef>
          <a:spcPct val="0"/>
        </a:spcBef>
        <a:spcAft>
          <a:spcPct val="0"/>
        </a:spcAft>
        <a:defRPr sz="4400">
          <a:solidFill>
            <a:schemeClr val="tx2"/>
          </a:solidFill>
          <a:latin typeface="Tahoma" pitchFamily="34" charset="0"/>
          <a:cs typeface="Arial" charset="0"/>
        </a:defRPr>
      </a:lvl7pPr>
      <a:lvl8pPr marL="1371600" algn="l" rtl="0" fontAlgn="base">
        <a:spcBef>
          <a:spcPct val="0"/>
        </a:spcBef>
        <a:spcAft>
          <a:spcPct val="0"/>
        </a:spcAft>
        <a:defRPr sz="4400">
          <a:solidFill>
            <a:schemeClr val="tx2"/>
          </a:solidFill>
          <a:latin typeface="Tahoma" pitchFamily="34" charset="0"/>
          <a:cs typeface="Arial" charset="0"/>
        </a:defRPr>
      </a:lvl8pPr>
      <a:lvl9pPr marL="1828800" algn="l" rtl="0" fontAlgn="base">
        <a:spcBef>
          <a:spcPct val="0"/>
        </a:spcBef>
        <a:spcAft>
          <a:spcPct val="0"/>
        </a:spcAft>
        <a:defRPr sz="4400">
          <a:solidFill>
            <a:schemeClr val="tx2"/>
          </a:solidFill>
          <a:latin typeface="Tahoma" pitchFamily="34" charset="0"/>
          <a:cs typeface="Arial"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cs typeface="+mn-cs"/>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cs typeface="+mn-cs"/>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c.europa.eu/eip/smartcities"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c.europa.eu/eip/smartcities"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u-smartcities.eu/priority-areas"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h2020.lv/"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ec.europa.eu/research/participants/portal/desktop/en/opportunities/h2020/search/search_topics.html" TargetMode="Externa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468313" y="1844675"/>
            <a:ext cx="8424862" cy="3024188"/>
          </a:xfrm>
        </p:spPr>
        <p:txBody>
          <a:bodyPr/>
          <a:lstStyle/>
          <a:p>
            <a:pPr algn="ctr" eaLnBrk="1" hangingPunct="1"/>
            <a:r>
              <a:rPr lang="lv-LV" altLang="en-US" b="1" dirty="0" smtClean="0">
                <a:solidFill>
                  <a:schemeClr val="accent2"/>
                </a:solidFill>
                <a:effectLst>
                  <a:outerShdw blurRad="38100" dist="38100" dir="2700000" algn="tl">
                    <a:srgbClr val="C0C0C0"/>
                  </a:outerShdw>
                </a:effectLst>
                <a:cs typeface="Tahoma" pitchFamily="34" charset="0"/>
              </a:rPr>
              <a:t>Enerģētika Horizonts 2020 </a:t>
            </a:r>
            <a:br>
              <a:rPr lang="lv-LV" altLang="en-US" b="1" dirty="0" smtClean="0">
                <a:solidFill>
                  <a:schemeClr val="accent2"/>
                </a:solidFill>
                <a:effectLst>
                  <a:outerShdw blurRad="38100" dist="38100" dir="2700000" algn="tl">
                    <a:srgbClr val="C0C0C0"/>
                  </a:outerShdw>
                </a:effectLst>
                <a:cs typeface="Tahoma" pitchFamily="34" charset="0"/>
              </a:rPr>
            </a:br>
            <a:r>
              <a:rPr lang="en-US" altLang="en-US" sz="4000" i="1" dirty="0" smtClean="0">
                <a:solidFill>
                  <a:schemeClr val="accent2"/>
                </a:solidFill>
                <a:effectLst>
                  <a:outerShdw blurRad="38100" dist="38100" dir="2700000" algn="tl">
                    <a:srgbClr val="C0C0C0"/>
                  </a:outerShdw>
                </a:effectLst>
                <a:cs typeface="Tahoma" pitchFamily="34" charset="0"/>
              </a:rPr>
              <a:t>Secure, clean and efficient energy</a:t>
            </a:r>
            <a:r>
              <a:rPr lang="lv-LV" altLang="en-US" sz="4000" dirty="0" smtClean="0">
                <a:solidFill>
                  <a:schemeClr val="accent2"/>
                </a:solidFill>
                <a:effectLst>
                  <a:outerShdw blurRad="38100" dist="38100" dir="2700000" algn="tl">
                    <a:srgbClr val="C0C0C0"/>
                  </a:outerShdw>
                </a:effectLst>
                <a:cs typeface="Tahoma" pitchFamily="34" charset="0"/>
              </a:rPr>
              <a:t> </a:t>
            </a:r>
            <a:r>
              <a:rPr lang="lv-LV" altLang="en-US" b="1" dirty="0" smtClean="0">
                <a:solidFill>
                  <a:schemeClr val="accent2"/>
                </a:solidFill>
                <a:effectLst>
                  <a:outerShdw blurRad="38100" dist="38100" dir="2700000" algn="tl">
                    <a:srgbClr val="C0C0C0"/>
                  </a:outerShdw>
                </a:effectLst>
                <a:cs typeface="Tahoma" pitchFamily="34" charset="0"/>
              </a:rPr>
              <a:t/>
            </a:r>
            <a:br>
              <a:rPr lang="lv-LV" altLang="en-US" b="1" dirty="0" smtClean="0">
                <a:solidFill>
                  <a:schemeClr val="accent2"/>
                </a:solidFill>
                <a:effectLst>
                  <a:outerShdw blurRad="38100" dist="38100" dir="2700000" algn="tl">
                    <a:srgbClr val="C0C0C0"/>
                  </a:outerShdw>
                </a:effectLst>
                <a:cs typeface="Tahoma" pitchFamily="34" charset="0"/>
              </a:rPr>
            </a:br>
            <a:r>
              <a:rPr lang="lv-LV" altLang="en-US" sz="2000" b="1" dirty="0" smtClean="0">
                <a:solidFill>
                  <a:schemeClr val="accent2"/>
                </a:solidFill>
                <a:effectLst>
                  <a:outerShdw blurRad="38100" dist="38100" dir="2700000" algn="tl">
                    <a:srgbClr val="C0C0C0"/>
                  </a:outerShdw>
                </a:effectLst>
                <a:cs typeface="Tahoma" pitchFamily="34" charset="0"/>
              </a:rPr>
              <a:t/>
            </a:r>
            <a:br>
              <a:rPr lang="lv-LV" altLang="en-US" sz="2000" b="1" dirty="0" smtClean="0">
                <a:solidFill>
                  <a:schemeClr val="accent2"/>
                </a:solidFill>
                <a:effectLst>
                  <a:outerShdw blurRad="38100" dist="38100" dir="2700000" algn="tl">
                    <a:srgbClr val="C0C0C0"/>
                  </a:outerShdw>
                </a:effectLst>
                <a:cs typeface="Tahoma" pitchFamily="34" charset="0"/>
              </a:rPr>
            </a:br>
            <a:r>
              <a:rPr lang="lv-LV" altLang="en-US" sz="4000" dirty="0" smtClean="0">
                <a:solidFill>
                  <a:srgbClr val="CC3300"/>
                </a:solidFill>
                <a:effectLst>
                  <a:outerShdw blurRad="38100" dist="38100" dir="2700000" algn="tl">
                    <a:srgbClr val="C0C0C0"/>
                  </a:outerShdw>
                </a:effectLst>
                <a:cs typeface="Tahoma" pitchFamily="34" charset="0"/>
              </a:rPr>
              <a:t>Viedās pilsētas u.c. piedāvājumi</a:t>
            </a:r>
          </a:p>
        </p:txBody>
      </p:sp>
      <p:sp>
        <p:nvSpPr>
          <p:cNvPr id="3075" name="Rectangle 3"/>
          <p:cNvSpPr>
            <a:spLocks noGrp="1" noChangeArrowheads="1"/>
          </p:cNvSpPr>
          <p:nvPr>
            <p:ph type="subTitle" idx="1"/>
          </p:nvPr>
        </p:nvSpPr>
        <p:spPr>
          <a:xfrm>
            <a:off x="3348038" y="6092825"/>
            <a:ext cx="5608637" cy="431800"/>
          </a:xfrm>
        </p:spPr>
        <p:txBody>
          <a:bodyPr/>
          <a:lstStyle/>
          <a:p>
            <a:pPr algn="r" eaLnBrk="1" hangingPunct="1">
              <a:lnSpc>
                <a:spcPct val="80000"/>
              </a:lnSpc>
            </a:pPr>
            <a:r>
              <a:rPr lang="lv-LV" altLang="lv-LV" sz="2000" smtClean="0">
                <a:cs typeface="Tahoma" pitchFamily="34" charset="0"/>
              </a:rPr>
              <a:t>Dina Bērziņa, Latvijas NKP vecākā eksperte</a:t>
            </a:r>
          </a:p>
        </p:txBody>
      </p:sp>
      <p:sp>
        <p:nvSpPr>
          <p:cNvPr id="2053" name="Rectangle 5"/>
          <p:cNvSpPr>
            <a:spLocks noChangeArrowheads="1"/>
          </p:cNvSpPr>
          <p:nvPr/>
        </p:nvSpPr>
        <p:spPr bwMode="auto">
          <a:xfrm>
            <a:off x="4716463" y="5229225"/>
            <a:ext cx="4240212" cy="792163"/>
          </a:xfrm>
          <a:prstGeom prst="rect">
            <a:avLst/>
          </a:prstGeom>
          <a:noFill/>
          <a:ln w="9525">
            <a:noFill/>
            <a:miter lim="800000"/>
            <a:headEnd/>
            <a:tailEnd/>
          </a:ln>
          <a:effectLst/>
        </p:spPr>
        <p: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r" eaLnBrk="1" hangingPunct="1">
              <a:lnSpc>
                <a:spcPct val="90000"/>
              </a:lnSpc>
              <a:spcBef>
                <a:spcPct val="20000"/>
              </a:spcBef>
              <a:buClr>
                <a:schemeClr val="folHlink"/>
              </a:buClr>
              <a:buSzPct val="60000"/>
              <a:buFont typeface="Wingdings" pitchFamily="2" charset="2"/>
              <a:buNone/>
            </a:pPr>
            <a:r>
              <a:rPr lang="lv-LV" altLang="en-US" sz="2200">
                <a:solidFill>
                  <a:srgbClr val="0000FF"/>
                </a:solidFill>
                <a:effectLst>
                  <a:outerShdw blurRad="38100" dist="38100" dir="2700000" algn="tl">
                    <a:srgbClr val="C0C0C0"/>
                  </a:outerShdw>
                </a:effectLst>
                <a:latin typeface="Arial" charset="0"/>
              </a:rPr>
              <a:t>2014.gada 20.novembrī,</a:t>
            </a:r>
          </a:p>
          <a:p>
            <a:pPr algn="r" eaLnBrk="1" hangingPunct="1">
              <a:lnSpc>
                <a:spcPct val="90000"/>
              </a:lnSpc>
              <a:spcBef>
                <a:spcPct val="20000"/>
              </a:spcBef>
              <a:buClr>
                <a:schemeClr val="folHlink"/>
              </a:buClr>
              <a:buSzPct val="60000"/>
              <a:buFont typeface="Wingdings" pitchFamily="2" charset="2"/>
              <a:buNone/>
            </a:pPr>
            <a:r>
              <a:rPr lang="lv-LV" altLang="en-US" sz="2200">
                <a:solidFill>
                  <a:srgbClr val="0000FF"/>
                </a:solidFill>
                <a:effectLst>
                  <a:outerShdw blurRad="38100" dist="38100" dir="2700000" algn="tl">
                    <a:srgbClr val="C0C0C0"/>
                  </a:outerShdw>
                </a:effectLst>
                <a:latin typeface="Arial" charset="0"/>
              </a:rPr>
              <a:t>STEP-UP projekta konference</a:t>
            </a:r>
          </a:p>
        </p:txBody>
      </p:sp>
      <p:grpSp>
        <p:nvGrpSpPr>
          <p:cNvPr id="3077" name="Group 9"/>
          <p:cNvGrpSpPr>
            <a:grpSpLocks/>
          </p:cNvGrpSpPr>
          <p:nvPr/>
        </p:nvGrpSpPr>
        <p:grpSpPr bwMode="auto">
          <a:xfrm>
            <a:off x="-3175" y="0"/>
            <a:ext cx="9147175" cy="1636713"/>
            <a:chOff x="-3175" y="0"/>
            <a:chExt cx="9147175" cy="1636713"/>
          </a:xfrm>
        </p:grpSpPr>
        <p:pic>
          <p:nvPicPr>
            <p:cNvPr id="307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9"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3124200" cy="163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229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ADF305B6-4C18-4708-94E1-D38631EA542D}" type="slidenum">
              <a:rPr lang="lv-LV" altLang="lv-LV" sz="1400"/>
              <a:pPr>
                <a:spcBef>
                  <a:spcPct val="0"/>
                </a:spcBef>
                <a:buClrTx/>
                <a:buSzTx/>
                <a:buFontTx/>
                <a:buNone/>
              </a:pPr>
              <a:t>10</a:t>
            </a:fld>
            <a:endParaRPr lang="lv-LV" altLang="lv-LV" sz="1400"/>
          </a:p>
        </p:txBody>
      </p:sp>
      <p:sp>
        <p:nvSpPr>
          <p:cNvPr id="12293" name="Rectangle 2"/>
          <p:cNvSpPr>
            <a:spLocks noGrp="1" noChangeArrowheads="1"/>
          </p:cNvSpPr>
          <p:nvPr>
            <p:ph type="title"/>
          </p:nvPr>
        </p:nvSpPr>
        <p:spPr>
          <a:xfrm>
            <a:off x="1042988" y="765175"/>
            <a:ext cx="8101012" cy="1008063"/>
          </a:xfrm>
        </p:spPr>
        <p:txBody>
          <a:bodyPr/>
          <a:lstStyle/>
          <a:p>
            <a:pPr eaLnBrk="1" hangingPunct="1"/>
            <a:r>
              <a:rPr lang="lv-LV" altLang="lv-LV" sz="3800" b="1" smtClean="0">
                <a:solidFill>
                  <a:srgbClr val="669900"/>
                </a:solidFill>
                <a:cs typeface="Tahoma" pitchFamily="34" charset="0"/>
              </a:rPr>
              <a:t>Saistoši temati / </a:t>
            </a:r>
            <a:r>
              <a:rPr lang="en-GB" altLang="lv-LV" sz="3800" b="1" smtClean="0">
                <a:solidFill>
                  <a:srgbClr val="669900"/>
                </a:solidFill>
                <a:cs typeface="Tahoma" pitchFamily="34" charset="0"/>
              </a:rPr>
              <a:t>Some Topics 1</a:t>
            </a:r>
            <a:endParaRPr lang="en-GB" altLang="lv-LV" sz="2400" b="1" smtClean="0">
              <a:solidFill>
                <a:srgbClr val="669900"/>
              </a:solidFill>
              <a:cs typeface="Tahoma" pitchFamily="34" charset="0"/>
            </a:endParaRPr>
          </a:p>
        </p:txBody>
      </p:sp>
      <p:sp>
        <p:nvSpPr>
          <p:cNvPr id="12294" name="Rectangle 3"/>
          <p:cNvSpPr>
            <a:spLocks noGrp="1" noChangeArrowheads="1"/>
          </p:cNvSpPr>
          <p:nvPr>
            <p:ph type="body" idx="1"/>
          </p:nvPr>
        </p:nvSpPr>
        <p:spPr>
          <a:xfrm>
            <a:off x="0" y="1844675"/>
            <a:ext cx="9144000" cy="4897438"/>
          </a:xfrm>
          <a:solidFill>
            <a:schemeClr val="bg1"/>
          </a:solidFill>
          <a:ln>
            <a:solidFill>
              <a:srgbClr val="FFFFFF"/>
            </a:solidFill>
            <a:miter lim="800000"/>
            <a:headEnd/>
            <a:tailEnd/>
          </a:ln>
        </p:spPr>
        <p:txBody>
          <a:bodyPr/>
          <a:lstStyle/>
          <a:p>
            <a:pPr eaLnBrk="1" hangingPunct="1">
              <a:lnSpc>
                <a:spcPct val="95000"/>
              </a:lnSpc>
              <a:spcBef>
                <a:spcPct val="10000"/>
              </a:spcBef>
            </a:pPr>
            <a:r>
              <a:rPr lang="en-US" altLang="lv-LV" sz="2300" i="1" smtClean="0">
                <a:solidFill>
                  <a:srgbClr val="0000FF"/>
                </a:solidFill>
                <a:cs typeface="Tahoma" pitchFamily="34" charset="0"/>
              </a:rPr>
              <a:t>EE </a:t>
            </a:r>
            <a:r>
              <a:rPr lang="lv-LV" altLang="lv-LV" sz="2300" i="1" smtClean="0">
                <a:solidFill>
                  <a:srgbClr val="0000FF"/>
                </a:solidFill>
                <a:latin typeface="Arial" charset="0"/>
                <a:cs typeface="Tahoma" pitchFamily="34" charset="0"/>
              </a:rPr>
              <a:t>6-2015</a:t>
            </a:r>
            <a:r>
              <a:rPr lang="en-US" altLang="lv-LV" sz="2300" i="1" smtClean="0">
                <a:solidFill>
                  <a:srgbClr val="0000FF"/>
                </a:solidFill>
                <a:cs typeface="Tahoma" pitchFamily="34" charset="0"/>
              </a:rPr>
              <a:t>–</a:t>
            </a:r>
            <a:r>
              <a:rPr lang="lv-LV" altLang="lv-LV" sz="2300" i="1" smtClean="0">
                <a:solidFill>
                  <a:srgbClr val="0000FF"/>
                </a:solidFill>
                <a:cs typeface="Tahoma" pitchFamily="34" charset="0"/>
              </a:rPr>
              <a:t> </a:t>
            </a:r>
            <a:r>
              <a:rPr lang="en-US" altLang="lv-LV" sz="2300" i="1" smtClean="0">
                <a:solidFill>
                  <a:srgbClr val="0000FF"/>
                </a:solidFill>
                <a:cs typeface="Tahoma" pitchFamily="34" charset="0"/>
              </a:rPr>
              <a:t>Demand response in blocks of buildings</a:t>
            </a:r>
            <a:r>
              <a:rPr lang="lv-LV" altLang="lv-LV" sz="2300" i="1" smtClean="0">
                <a:solidFill>
                  <a:srgbClr val="0000FF"/>
                </a:solidFill>
                <a:latin typeface="Arial" charset="0"/>
                <a:cs typeface="Tahoma" pitchFamily="34" charset="0"/>
              </a:rPr>
              <a:t> </a:t>
            </a:r>
          </a:p>
          <a:p>
            <a:pPr lvl="1" eaLnBrk="1" hangingPunct="1">
              <a:lnSpc>
                <a:spcPct val="95000"/>
              </a:lnSpc>
              <a:spcBef>
                <a:spcPct val="10000"/>
              </a:spcBef>
            </a:pPr>
            <a:r>
              <a:rPr lang="lv-LV" altLang="lv-LV" sz="2100" smtClean="0">
                <a:cs typeface="Tahoma" pitchFamily="34" charset="0"/>
              </a:rPr>
              <a:t>(</a:t>
            </a:r>
            <a:r>
              <a:rPr lang="lv-LV" altLang="lv-LV" sz="2100" smtClean="0">
                <a:latin typeface="Arial" charset="0"/>
                <a:cs typeface="Tahoma" pitchFamily="34" charset="0"/>
              </a:rPr>
              <a:t>inovāciju projekti</a:t>
            </a:r>
            <a:r>
              <a:rPr lang="lv-LV" altLang="lv-LV" sz="2100" smtClean="0">
                <a:cs typeface="Tahoma" pitchFamily="34" charset="0"/>
              </a:rPr>
              <a:t> - </a:t>
            </a:r>
            <a:r>
              <a:rPr lang="lv-LV" altLang="lv-LV" sz="2100" smtClean="0">
                <a:latin typeface="Arial" charset="0"/>
                <a:cs typeface="Tahoma" pitchFamily="34" charset="0"/>
              </a:rPr>
              <a:t>7</a:t>
            </a:r>
            <a:r>
              <a:rPr lang="lv-LV" altLang="lv-LV" sz="2100" smtClean="0">
                <a:cs typeface="Tahoma" pitchFamily="34" charset="0"/>
              </a:rPr>
              <a:t>0%);</a:t>
            </a:r>
          </a:p>
          <a:p>
            <a:pPr eaLnBrk="1" hangingPunct="1">
              <a:lnSpc>
                <a:spcPct val="95000"/>
              </a:lnSpc>
              <a:spcBef>
                <a:spcPct val="10000"/>
              </a:spcBef>
            </a:pPr>
            <a:r>
              <a:rPr lang="en-US" altLang="lv-LV" sz="2300" i="1" smtClean="0">
                <a:solidFill>
                  <a:srgbClr val="0000FF"/>
                </a:solidFill>
                <a:cs typeface="Tahoma" pitchFamily="34" charset="0"/>
              </a:rPr>
              <a:t>EE </a:t>
            </a:r>
            <a:r>
              <a:rPr lang="lv-LV" altLang="lv-LV" sz="2300" i="1" smtClean="0">
                <a:solidFill>
                  <a:srgbClr val="0000FF"/>
                </a:solidFill>
                <a:latin typeface="Arial" charset="0"/>
                <a:cs typeface="Tahoma" pitchFamily="34" charset="0"/>
              </a:rPr>
              <a:t>13-2015</a:t>
            </a:r>
            <a:r>
              <a:rPr lang="lv-LV" altLang="lv-LV" sz="2300" i="1" smtClean="0">
                <a:solidFill>
                  <a:srgbClr val="0000FF"/>
                </a:solidFill>
                <a:cs typeface="Tahoma" pitchFamily="34" charset="0"/>
              </a:rPr>
              <a:t> </a:t>
            </a:r>
            <a:r>
              <a:rPr lang="en-US" altLang="lv-LV" sz="2300" i="1" smtClean="0">
                <a:solidFill>
                  <a:srgbClr val="0000FF"/>
                </a:solidFill>
                <a:cs typeface="Tahoma" pitchFamily="34" charset="0"/>
              </a:rPr>
              <a:t>–</a:t>
            </a:r>
            <a:r>
              <a:rPr lang="lv-LV" altLang="lv-LV" sz="2300" i="1" smtClean="0">
                <a:solidFill>
                  <a:srgbClr val="0000FF"/>
                </a:solidFill>
                <a:cs typeface="Tahoma" pitchFamily="34" charset="0"/>
              </a:rPr>
              <a:t> </a:t>
            </a:r>
            <a:r>
              <a:rPr lang="en-US" altLang="lv-LV" sz="2300" i="1" smtClean="0">
                <a:solidFill>
                  <a:srgbClr val="0000FF"/>
                </a:solidFill>
                <a:cs typeface="Tahoma" pitchFamily="34" charset="0"/>
              </a:rPr>
              <a:t>Technology for district heating and cooling</a:t>
            </a:r>
            <a:endParaRPr lang="lv-LV" altLang="lv-LV" sz="2300" i="1" smtClean="0">
              <a:solidFill>
                <a:srgbClr val="0000FF"/>
              </a:solidFill>
              <a:latin typeface="Arial" charset="0"/>
              <a:cs typeface="Tahoma" pitchFamily="34" charset="0"/>
            </a:endParaRPr>
          </a:p>
          <a:p>
            <a:pPr lvl="1" eaLnBrk="1" hangingPunct="1">
              <a:lnSpc>
                <a:spcPct val="95000"/>
              </a:lnSpc>
              <a:spcBef>
                <a:spcPct val="10000"/>
              </a:spcBef>
            </a:pPr>
            <a:r>
              <a:rPr lang="lv-LV" altLang="lv-LV" sz="2100" smtClean="0">
                <a:cs typeface="Tahoma" pitchFamily="34" charset="0"/>
              </a:rPr>
              <a:t>(</a:t>
            </a:r>
            <a:r>
              <a:rPr lang="lv-LV" altLang="lv-LV" sz="2100" smtClean="0">
                <a:latin typeface="Arial" charset="0"/>
                <a:cs typeface="Tahoma" pitchFamily="34" charset="0"/>
              </a:rPr>
              <a:t>pētniecības projekti</a:t>
            </a:r>
            <a:r>
              <a:rPr lang="lv-LV" altLang="lv-LV" sz="2100" smtClean="0">
                <a:cs typeface="Tahoma" pitchFamily="34" charset="0"/>
              </a:rPr>
              <a:t> - 100%);</a:t>
            </a:r>
          </a:p>
          <a:p>
            <a:pPr eaLnBrk="1" hangingPunct="1">
              <a:lnSpc>
                <a:spcPct val="95000"/>
              </a:lnSpc>
              <a:spcBef>
                <a:spcPct val="10000"/>
              </a:spcBef>
            </a:pPr>
            <a:r>
              <a:rPr lang="lv-LV" altLang="lv-LV" sz="2300" i="1" smtClean="0">
                <a:solidFill>
                  <a:srgbClr val="0000FF"/>
                </a:solidFill>
                <a:latin typeface="Arial" charset="0"/>
                <a:cs typeface="Tahoma" pitchFamily="34" charset="0"/>
              </a:rPr>
              <a:t>LCE 3-2015</a:t>
            </a:r>
            <a:r>
              <a:rPr lang="lv-LV" altLang="lv-LV" sz="2300" i="1" smtClean="0">
                <a:solidFill>
                  <a:srgbClr val="0000FF"/>
                </a:solidFill>
                <a:cs typeface="Tahoma" pitchFamily="34" charset="0"/>
              </a:rPr>
              <a:t> </a:t>
            </a:r>
            <a:r>
              <a:rPr lang="en-US" altLang="lv-LV" sz="2300" i="1" smtClean="0">
                <a:solidFill>
                  <a:srgbClr val="0000FF"/>
                </a:solidFill>
                <a:cs typeface="Tahoma" pitchFamily="34" charset="0"/>
              </a:rPr>
              <a:t>–</a:t>
            </a:r>
            <a:r>
              <a:rPr lang="lv-LV" altLang="lv-LV" sz="2300" i="1" smtClean="0">
                <a:solidFill>
                  <a:srgbClr val="0000FF"/>
                </a:solidFill>
                <a:cs typeface="Tahoma" pitchFamily="34" charset="0"/>
              </a:rPr>
              <a:t> </a:t>
            </a:r>
            <a:r>
              <a:rPr lang="en-US" altLang="lv-LV" sz="2300" i="1" smtClean="0">
                <a:solidFill>
                  <a:srgbClr val="0000FF"/>
                </a:solidFill>
                <a:cs typeface="Tahoma" pitchFamily="34" charset="0"/>
              </a:rPr>
              <a:t>Demonstration of renewable electricity and heating/cooling technologies</a:t>
            </a:r>
            <a:r>
              <a:rPr lang="lv-LV" altLang="lv-LV" sz="2300" smtClean="0">
                <a:latin typeface="Arial" charset="0"/>
                <a:cs typeface="Tahoma" pitchFamily="34" charset="0"/>
              </a:rPr>
              <a:t> </a:t>
            </a:r>
          </a:p>
          <a:p>
            <a:pPr lvl="1" eaLnBrk="1" hangingPunct="1">
              <a:lnSpc>
                <a:spcPct val="95000"/>
              </a:lnSpc>
              <a:spcBef>
                <a:spcPct val="10000"/>
              </a:spcBef>
            </a:pPr>
            <a:r>
              <a:rPr lang="lv-LV" altLang="lv-LV" sz="2100" smtClean="0">
                <a:cs typeface="Tahoma" pitchFamily="34" charset="0"/>
              </a:rPr>
              <a:t>(</a:t>
            </a:r>
            <a:r>
              <a:rPr lang="lv-LV" altLang="lv-LV" sz="2100" smtClean="0">
                <a:latin typeface="Arial" charset="0"/>
                <a:cs typeface="Tahoma" pitchFamily="34" charset="0"/>
              </a:rPr>
              <a:t>inovāciju projekti</a:t>
            </a:r>
            <a:r>
              <a:rPr lang="lv-LV" altLang="lv-LV" sz="2100" smtClean="0">
                <a:cs typeface="Tahoma" pitchFamily="34" charset="0"/>
              </a:rPr>
              <a:t> - </a:t>
            </a:r>
            <a:r>
              <a:rPr lang="lv-LV" altLang="lv-LV" sz="2100" smtClean="0">
                <a:latin typeface="Arial" charset="0"/>
                <a:cs typeface="Tahoma" pitchFamily="34" charset="0"/>
              </a:rPr>
              <a:t>7</a:t>
            </a:r>
            <a:r>
              <a:rPr lang="lv-LV" altLang="lv-LV" sz="2100" smtClean="0">
                <a:cs typeface="Tahoma" pitchFamily="34" charset="0"/>
              </a:rPr>
              <a:t>0%);</a:t>
            </a:r>
          </a:p>
          <a:p>
            <a:pPr eaLnBrk="1" hangingPunct="1">
              <a:lnSpc>
                <a:spcPct val="95000"/>
              </a:lnSpc>
              <a:spcBef>
                <a:spcPct val="10000"/>
              </a:spcBef>
            </a:pPr>
            <a:r>
              <a:rPr lang="lv-LV" altLang="lv-LV" sz="2300" i="1" smtClean="0">
                <a:solidFill>
                  <a:srgbClr val="0000FF"/>
                </a:solidFill>
                <a:latin typeface="Arial" charset="0"/>
                <a:cs typeface="Tahoma" pitchFamily="34" charset="0"/>
              </a:rPr>
              <a:t>LCE 18-2015</a:t>
            </a:r>
            <a:r>
              <a:rPr lang="lv-LV" altLang="lv-LV" sz="2300" i="1" smtClean="0">
                <a:solidFill>
                  <a:srgbClr val="0000FF"/>
                </a:solidFill>
                <a:cs typeface="Tahoma" pitchFamily="34" charset="0"/>
              </a:rPr>
              <a:t> </a:t>
            </a:r>
            <a:r>
              <a:rPr lang="en-GB" altLang="lv-LV" sz="2300" i="1" smtClean="0">
                <a:solidFill>
                  <a:srgbClr val="0000FF"/>
                </a:solidFill>
                <a:cs typeface="Tahoma" pitchFamily="34" charset="0"/>
              </a:rPr>
              <a:t>– </a:t>
            </a:r>
            <a:r>
              <a:rPr lang="en-US" altLang="lv-LV" sz="2300" i="1" smtClean="0">
                <a:solidFill>
                  <a:srgbClr val="0000FF"/>
                </a:solidFill>
                <a:cs typeface="Tahoma" pitchFamily="34" charset="0"/>
              </a:rPr>
              <a:t>Supporting Joint Actions on demonstration and validation of innovative energy solutions</a:t>
            </a:r>
            <a:endParaRPr lang="lv-LV" altLang="lv-LV" sz="2300" i="1" smtClean="0">
              <a:solidFill>
                <a:srgbClr val="0000FF"/>
              </a:solidFill>
              <a:latin typeface="Arial" charset="0"/>
              <a:cs typeface="Tahoma" pitchFamily="34" charset="0"/>
            </a:endParaRPr>
          </a:p>
          <a:p>
            <a:pPr lvl="1" eaLnBrk="1" hangingPunct="1">
              <a:lnSpc>
                <a:spcPct val="95000"/>
              </a:lnSpc>
              <a:spcBef>
                <a:spcPct val="10000"/>
              </a:spcBef>
            </a:pPr>
            <a:r>
              <a:rPr lang="lv-LV" altLang="lv-LV" sz="2100" smtClean="0">
                <a:cs typeface="Tahoma" pitchFamily="34" charset="0"/>
              </a:rPr>
              <a:t>(</a:t>
            </a:r>
            <a:r>
              <a:rPr lang="lv-LV" altLang="lv-LV" sz="2100" i="1" smtClean="0">
                <a:cs typeface="Tahoma" pitchFamily="34" charset="0"/>
              </a:rPr>
              <a:t>ERA-NET Cofund-</a:t>
            </a:r>
            <a:r>
              <a:rPr lang="lv-LV" altLang="lv-LV" sz="2100" smtClean="0">
                <a:cs typeface="Tahoma" pitchFamily="34" charset="0"/>
              </a:rPr>
              <a:t> </a:t>
            </a:r>
            <a:r>
              <a:rPr lang="lv-LV" altLang="lv-LV" sz="2100" smtClean="0">
                <a:latin typeface="Arial" charset="0"/>
                <a:cs typeface="Tahoma" pitchFamily="34" charset="0"/>
              </a:rPr>
              <a:t>33</a:t>
            </a:r>
            <a:r>
              <a:rPr lang="lv-LV" altLang="lv-LV" sz="2100" smtClean="0">
                <a:cs typeface="Tahoma" pitchFamily="34" charset="0"/>
              </a:rPr>
              <a:t>%);</a:t>
            </a:r>
            <a:endParaRPr lang="lv-LV" altLang="lv-LV" sz="2100" smtClean="0">
              <a:latin typeface="Arial" charset="0"/>
              <a:cs typeface="Tahoma" pitchFamily="34" charset="0"/>
            </a:endParaRPr>
          </a:p>
          <a:p>
            <a:pPr eaLnBrk="1" hangingPunct="1">
              <a:lnSpc>
                <a:spcPct val="95000"/>
              </a:lnSpc>
              <a:spcBef>
                <a:spcPct val="10000"/>
              </a:spcBef>
            </a:pPr>
            <a:r>
              <a:rPr lang="lv-LV" altLang="lv-LV" sz="2300" i="1" smtClean="0">
                <a:solidFill>
                  <a:srgbClr val="0000FF"/>
                </a:solidFill>
                <a:latin typeface="Arial" charset="0"/>
                <a:cs typeface="Tahoma" pitchFamily="34" charset="0"/>
              </a:rPr>
              <a:t>LCE 23-2015</a:t>
            </a:r>
            <a:r>
              <a:rPr lang="lv-LV" altLang="lv-LV" sz="2300" i="1" smtClean="0">
                <a:solidFill>
                  <a:srgbClr val="0000FF"/>
                </a:solidFill>
                <a:cs typeface="Tahoma" pitchFamily="34" charset="0"/>
              </a:rPr>
              <a:t> </a:t>
            </a:r>
            <a:r>
              <a:rPr lang="en-GB" altLang="lv-LV" sz="2300" i="1" smtClean="0">
                <a:solidFill>
                  <a:srgbClr val="0000FF"/>
                </a:solidFill>
                <a:cs typeface="Tahoma" pitchFamily="34" charset="0"/>
              </a:rPr>
              <a:t>– </a:t>
            </a:r>
            <a:r>
              <a:rPr lang="en-US" altLang="lv-LV" sz="2300" i="1" smtClean="0">
                <a:solidFill>
                  <a:srgbClr val="0000FF"/>
                </a:solidFill>
                <a:cs typeface="Tahoma" pitchFamily="34" charset="0"/>
              </a:rPr>
              <a:t>Supporting the community in deploying a common framework for measuring the energy and environmental efficiency of the ICT-sector</a:t>
            </a:r>
            <a:r>
              <a:rPr lang="lv-LV" altLang="lv-LV" sz="2300" i="1" smtClean="0">
                <a:solidFill>
                  <a:srgbClr val="0000FF"/>
                </a:solidFill>
                <a:latin typeface="Arial" charset="0"/>
                <a:cs typeface="Tahoma" pitchFamily="34" charset="0"/>
              </a:rPr>
              <a:t> </a:t>
            </a:r>
          </a:p>
          <a:p>
            <a:pPr lvl="1" eaLnBrk="1" hangingPunct="1">
              <a:lnSpc>
                <a:spcPct val="95000"/>
              </a:lnSpc>
              <a:spcBef>
                <a:spcPct val="10000"/>
              </a:spcBef>
            </a:pPr>
            <a:r>
              <a:rPr lang="lv-LV" altLang="lv-LV" sz="2100" smtClean="0">
                <a:cs typeface="Tahoma" pitchFamily="34" charset="0"/>
              </a:rPr>
              <a:t>(koordinācijas/atbalsta darbības - 100%);</a:t>
            </a:r>
          </a:p>
        </p:txBody>
      </p:sp>
      <p:grpSp>
        <p:nvGrpSpPr>
          <p:cNvPr id="12295" name="Group 9"/>
          <p:cNvGrpSpPr>
            <a:grpSpLocks/>
          </p:cNvGrpSpPr>
          <p:nvPr/>
        </p:nvGrpSpPr>
        <p:grpSpPr bwMode="auto">
          <a:xfrm>
            <a:off x="-3175" y="0"/>
            <a:ext cx="9147175" cy="1225550"/>
            <a:chOff x="-3175" y="0"/>
            <a:chExt cx="9147175" cy="1225550"/>
          </a:xfrm>
        </p:grpSpPr>
        <p:pic>
          <p:nvPicPr>
            <p:cNvPr id="1229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7"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331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55E2E9F9-C553-4556-B02E-2F08948FC2F6}" type="slidenum">
              <a:rPr lang="lv-LV" altLang="lv-LV" sz="1400"/>
              <a:pPr>
                <a:spcBef>
                  <a:spcPct val="0"/>
                </a:spcBef>
                <a:buClrTx/>
                <a:buSzTx/>
                <a:buFontTx/>
                <a:buNone/>
              </a:pPr>
              <a:t>11</a:t>
            </a:fld>
            <a:endParaRPr lang="lv-LV" altLang="lv-LV" sz="1400"/>
          </a:p>
        </p:txBody>
      </p:sp>
      <p:sp>
        <p:nvSpPr>
          <p:cNvPr id="13317" name="Rectangle 2"/>
          <p:cNvSpPr>
            <a:spLocks noGrp="1" noChangeArrowheads="1"/>
          </p:cNvSpPr>
          <p:nvPr>
            <p:ph type="title"/>
          </p:nvPr>
        </p:nvSpPr>
        <p:spPr>
          <a:xfrm>
            <a:off x="1042988" y="836613"/>
            <a:ext cx="8101012" cy="1008062"/>
          </a:xfrm>
        </p:spPr>
        <p:txBody>
          <a:bodyPr/>
          <a:lstStyle/>
          <a:p>
            <a:pPr algn="ctr" eaLnBrk="1" hangingPunct="1"/>
            <a:r>
              <a:rPr lang="lv-LV" altLang="lv-LV" sz="3800" b="1" smtClean="0">
                <a:solidFill>
                  <a:srgbClr val="669900"/>
                </a:solidFill>
                <a:cs typeface="Tahoma" pitchFamily="34" charset="0"/>
              </a:rPr>
              <a:t>Saistoši temati / </a:t>
            </a:r>
            <a:r>
              <a:rPr lang="en-GB" altLang="lv-LV" sz="3800" b="1" smtClean="0">
                <a:solidFill>
                  <a:srgbClr val="669900"/>
                </a:solidFill>
                <a:cs typeface="Tahoma" pitchFamily="34" charset="0"/>
              </a:rPr>
              <a:t>Some Topics 2</a:t>
            </a:r>
            <a:endParaRPr lang="en-GB" altLang="lv-LV" sz="2400" b="1" smtClean="0">
              <a:solidFill>
                <a:srgbClr val="669900"/>
              </a:solidFill>
              <a:cs typeface="Tahoma" pitchFamily="34" charset="0"/>
            </a:endParaRPr>
          </a:p>
        </p:txBody>
      </p:sp>
      <p:sp>
        <p:nvSpPr>
          <p:cNvPr id="13318" name="Rectangle 3"/>
          <p:cNvSpPr>
            <a:spLocks noGrp="1" noChangeArrowheads="1"/>
          </p:cNvSpPr>
          <p:nvPr>
            <p:ph type="body" idx="1"/>
          </p:nvPr>
        </p:nvSpPr>
        <p:spPr>
          <a:xfrm>
            <a:off x="323850" y="2133600"/>
            <a:ext cx="8569325" cy="4105275"/>
          </a:xfrm>
          <a:solidFill>
            <a:schemeClr val="bg1"/>
          </a:solidFill>
          <a:ln>
            <a:solidFill>
              <a:srgbClr val="FFFFFF"/>
            </a:solidFill>
            <a:miter lim="800000"/>
            <a:headEnd/>
            <a:tailEnd/>
          </a:ln>
        </p:spPr>
        <p:txBody>
          <a:bodyPr/>
          <a:lstStyle/>
          <a:p>
            <a:pPr eaLnBrk="1" hangingPunct="1">
              <a:lnSpc>
                <a:spcPct val="95000"/>
              </a:lnSpc>
              <a:spcBef>
                <a:spcPct val="10000"/>
              </a:spcBef>
            </a:pPr>
            <a:r>
              <a:rPr lang="lv-LV" altLang="lv-LV" sz="2400" i="1" smtClean="0">
                <a:solidFill>
                  <a:srgbClr val="0000FF"/>
                </a:solidFill>
                <a:cs typeface="Tahoma" pitchFamily="34" charset="0"/>
              </a:rPr>
              <a:t>SCC 1-2015 </a:t>
            </a:r>
            <a:r>
              <a:rPr lang="en-US" altLang="lv-LV" sz="2400" i="1" smtClean="0">
                <a:solidFill>
                  <a:srgbClr val="0000FF"/>
                </a:solidFill>
                <a:cs typeface="Tahoma" pitchFamily="34" charset="0"/>
              </a:rPr>
              <a:t>–</a:t>
            </a:r>
            <a:r>
              <a:rPr lang="lv-LV" altLang="lv-LV" sz="2400" i="1" smtClean="0">
                <a:solidFill>
                  <a:srgbClr val="0000FF"/>
                </a:solidFill>
                <a:cs typeface="Tahoma" pitchFamily="34" charset="0"/>
              </a:rPr>
              <a:t> </a:t>
            </a:r>
            <a:r>
              <a:rPr lang="en-US" altLang="lv-LV" sz="2400" i="1" smtClean="0">
                <a:solidFill>
                  <a:srgbClr val="0000FF"/>
                </a:solidFill>
                <a:cs typeface="Tahoma" pitchFamily="34" charset="0"/>
              </a:rPr>
              <a:t>Smart Cities and Communities solutions integrating energy, transport, ICT sectors through lighthouse (large demo) projects</a:t>
            </a:r>
            <a:r>
              <a:rPr lang="lv-LV" altLang="lv-LV" sz="2400" i="1" smtClean="0">
                <a:solidFill>
                  <a:srgbClr val="0000FF"/>
                </a:solidFill>
                <a:cs typeface="Tahoma" pitchFamily="34" charset="0"/>
              </a:rPr>
              <a:t> </a:t>
            </a:r>
            <a:r>
              <a:rPr lang="lv-LV" altLang="lv-LV" sz="2400" smtClean="0">
                <a:cs typeface="Tahoma" pitchFamily="34" charset="0"/>
              </a:rPr>
              <a:t>~ lieli Viedo pilsētu demonstrācijas projekti, kuros integrētas enerģētikas, transporta, informācijas un komunikācijas tehnoloģiju nozares</a:t>
            </a:r>
          </a:p>
          <a:p>
            <a:pPr lvl="1" eaLnBrk="1" hangingPunct="1">
              <a:lnSpc>
                <a:spcPct val="95000"/>
              </a:lnSpc>
              <a:spcBef>
                <a:spcPct val="10000"/>
              </a:spcBef>
            </a:pPr>
            <a:r>
              <a:rPr lang="lv-LV" altLang="lv-LV" sz="2200" smtClean="0">
                <a:cs typeface="Tahoma" pitchFamily="34" charset="0"/>
              </a:rPr>
              <a:t>(inovāciju projekti - 70%); </a:t>
            </a:r>
            <a:r>
              <a:rPr lang="lv-LV" altLang="lv-LV" sz="2200" smtClean="0">
                <a:solidFill>
                  <a:schemeClr val="hlink"/>
                </a:solidFill>
                <a:cs typeface="Tahoma" pitchFamily="34" charset="0"/>
              </a:rPr>
              <a:t>obligāti skatīt 2014.gadā finansētos projektus</a:t>
            </a:r>
            <a:endParaRPr lang="lv-LV" altLang="lv-LV" sz="2200" smtClean="0">
              <a:cs typeface="Tahoma" pitchFamily="34" charset="0"/>
            </a:endParaRPr>
          </a:p>
          <a:p>
            <a:pPr eaLnBrk="1" hangingPunct="1">
              <a:lnSpc>
                <a:spcPct val="95000"/>
              </a:lnSpc>
              <a:spcBef>
                <a:spcPct val="10000"/>
              </a:spcBef>
            </a:pPr>
            <a:r>
              <a:rPr lang="lv-LV" altLang="lv-LV" sz="2400" i="1" smtClean="0">
                <a:solidFill>
                  <a:srgbClr val="0000FF"/>
                </a:solidFill>
                <a:cs typeface="Tahoma" pitchFamily="34" charset="0"/>
              </a:rPr>
              <a:t>SCC 3-2015 </a:t>
            </a:r>
            <a:r>
              <a:rPr lang="en-US" altLang="lv-LV" sz="2400" i="1" smtClean="0">
                <a:solidFill>
                  <a:srgbClr val="0000FF"/>
                </a:solidFill>
                <a:cs typeface="Tahoma" pitchFamily="34" charset="0"/>
              </a:rPr>
              <a:t>–</a:t>
            </a:r>
            <a:r>
              <a:rPr lang="lv-LV" altLang="lv-LV" sz="2400" i="1" smtClean="0">
                <a:solidFill>
                  <a:srgbClr val="0000FF"/>
                </a:solidFill>
                <a:cs typeface="Tahoma" pitchFamily="34" charset="0"/>
              </a:rPr>
              <a:t> </a:t>
            </a:r>
            <a:r>
              <a:rPr lang="en-US" altLang="lv-LV" sz="2400" i="1" smtClean="0">
                <a:solidFill>
                  <a:srgbClr val="0000FF"/>
                </a:solidFill>
                <a:cs typeface="Tahoma" pitchFamily="34" charset="0"/>
              </a:rPr>
              <a:t>Development of system standards for smart cities and communities solutions</a:t>
            </a:r>
            <a:endParaRPr lang="lv-LV" altLang="lv-LV" sz="2400" i="1" smtClean="0">
              <a:solidFill>
                <a:srgbClr val="0000FF"/>
              </a:solidFill>
              <a:cs typeface="Tahoma" pitchFamily="34" charset="0"/>
            </a:endParaRPr>
          </a:p>
          <a:p>
            <a:pPr lvl="1" eaLnBrk="1" hangingPunct="1">
              <a:lnSpc>
                <a:spcPct val="95000"/>
              </a:lnSpc>
              <a:spcBef>
                <a:spcPct val="10000"/>
              </a:spcBef>
            </a:pPr>
            <a:r>
              <a:rPr lang="lv-LV" altLang="lv-LV" sz="2200" smtClean="0">
                <a:cs typeface="Tahoma" pitchFamily="34" charset="0"/>
              </a:rPr>
              <a:t>(koordinācijas/atbalsta darbības - 100%)</a:t>
            </a:r>
          </a:p>
        </p:txBody>
      </p:sp>
      <p:grpSp>
        <p:nvGrpSpPr>
          <p:cNvPr id="13319" name="Group 9"/>
          <p:cNvGrpSpPr>
            <a:grpSpLocks/>
          </p:cNvGrpSpPr>
          <p:nvPr/>
        </p:nvGrpSpPr>
        <p:grpSpPr bwMode="auto">
          <a:xfrm>
            <a:off x="-3175" y="0"/>
            <a:ext cx="9147175" cy="1225550"/>
            <a:chOff x="-3175" y="0"/>
            <a:chExt cx="9147175" cy="1225550"/>
          </a:xfrm>
        </p:grpSpPr>
        <p:pic>
          <p:nvPicPr>
            <p:cNvPr id="133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1"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433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434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8B00D3D0-0882-49D3-BF89-192646837B61}" type="slidenum">
              <a:rPr lang="lv-LV" altLang="lv-LV" sz="1400"/>
              <a:pPr>
                <a:spcBef>
                  <a:spcPct val="0"/>
                </a:spcBef>
                <a:buClrTx/>
                <a:buSzTx/>
                <a:buFontTx/>
                <a:buNone/>
              </a:pPr>
              <a:t>12</a:t>
            </a:fld>
            <a:endParaRPr lang="lv-LV" altLang="lv-LV" sz="1400"/>
          </a:p>
        </p:txBody>
      </p:sp>
      <p:sp>
        <p:nvSpPr>
          <p:cNvPr id="14341" name="Rectangle 2"/>
          <p:cNvSpPr>
            <a:spLocks noGrp="1" noChangeArrowheads="1"/>
          </p:cNvSpPr>
          <p:nvPr>
            <p:ph type="title"/>
          </p:nvPr>
        </p:nvSpPr>
        <p:spPr>
          <a:xfrm>
            <a:off x="1042988" y="404813"/>
            <a:ext cx="7937500" cy="1462087"/>
          </a:xfrm>
        </p:spPr>
        <p:txBody>
          <a:bodyPr/>
          <a:lstStyle/>
          <a:p>
            <a:pPr algn="ctr" eaLnBrk="1" hangingPunct="1"/>
            <a:r>
              <a:rPr lang="lv-LV" altLang="lv-LV" b="1" smtClean="0">
                <a:solidFill>
                  <a:srgbClr val="669900"/>
                </a:solidFill>
                <a:cs typeface="Tahoma" pitchFamily="34" charset="0"/>
              </a:rPr>
              <a:t>Viedas pilsētas jēdziens</a:t>
            </a:r>
            <a:endParaRPr lang="en-GB" altLang="lv-LV" b="1" smtClean="0">
              <a:solidFill>
                <a:srgbClr val="669900"/>
              </a:solidFill>
              <a:cs typeface="Tahoma" pitchFamily="34" charset="0"/>
            </a:endParaRPr>
          </a:p>
        </p:txBody>
      </p:sp>
      <p:sp>
        <p:nvSpPr>
          <p:cNvPr id="34819" name="Rectangle 3"/>
          <p:cNvSpPr>
            <a:spLocks noGrp="1" noChangeArrowheads="1"/>
          </p:cNvSpPr>
          <p:nvPr>
            <p:ph type="body" idx="1"/>
          </p:nvPr>
        </p:nvSpPr>
        <p:spPr>
          <a:xfrm>
            <a:off x="250825" y="2060575"/>
            <a:ext cx="8642350" cy="3887788"/>
          </a:xfrm>
        </p:spPr>
        <p:txBody>
          <a:bodyPr/>
          <a:lstStyle/>
          <a:p>
            <a:pPr eaLnBrk="1" hangingPunct="1"/>
            <a:r>
              <a:rPr lang="lv-LV" altLang="en-US" sz="2800" smtClean="0">
                <a:effectLst>
                  <a:outerShdw blurRad="38100" dist="38100" dir="2700000" algn="tl">
                    <a:srgbClr val="C0C0C0"/>
                  </a:outerShdw>
                </a:effectLst>
                <a:cs typeface="Tahoma" pitchFamily="34" charset="0"/>
              </a:rPr>
              <a:t>Viedai pilsētai ir dažādas definīcijas</a:t>
            </a:r>
            <a:r>
              <a:rPr lang="lv-LV" altLang="en-US" sz="2800" smtClean="0">
                <a:cs typeface="Tahoma" pitchFamily="34" charset="0"/>
              </a:rPr>
              <a:t>:</a:t>
            </a:r>
          </a:p>
          <a:p>
            <a:pPr lvl="1" eaLnBrk="1" hangingPunct="1"/>
            <a:r>
              <a:rPr lang="lv-LV" altLang="en-US" sz="2400" i="1" smtClean="0">
                <a:effectLst>
                  <a:outerShdw blurRad="38100" dist="38100" dir="2700000" algn="tl">
                    <a:srgbClr val="C0C0C0"/>
                  </a:outerShdw>
                </a:effectLst>
                <a:cs typeface="Tahoma" pitchFamily="34" charset="0"/>
              </a:rPr>
              <a:t>šaurāka</a:t>
            </a:r>
            <a:r>
              <a:rPr lang="lv-LV" altLang="en-US" sz="2400" smtClean="0">
                <a:cs typeface="Tahoma" pitchFamily="34" charset="0"/>
              </a:rPr>
              <a:t>: IT rīku izmantošana pilsētpārvaldē,</a:t>
            </a:r>
          </a:p>
          <a:p>
            <a:pPr lvl="1" eaLnBrk="1" hangingPunct="1"/>
            <a:r>
              <a:rPr lang="lv-LV" altLang="en-US" sz="2400" i="1" smtClean="0">
                <a:effectLst>
                  <a:outerShdw blurRad="38100" dist="38100" dir="2700000" algn="tl">
                    <a:srgbClr val="C0C0C0"/>
                  </a:outerShdw>
                </a:effectLst>
                <a:cs typeface="Tahoma" pitchFamily="34" charset="0"/>
              </a:rPr>
              <a:t>plašāka</a:t>
            </a:r>
            <a:r>
              <a:rPr lang="lv-LV" altLang="en-US" sz="2400" smtClean="0">
                <a:cs typeface="Tahoma" pitchFamily="34" charset="0"/>
              </a:rPr>
              <a:t>: ekonomiska resursu izmantošana visās nozarēs, t.sk. energoefektivitāte,</a:t>
            </a:r>
          </a:p>
          <a:p>
            <a:pPr lvl="1" eaLnBrk="1" hangingPunct="1"/>
            <a:r>
              <a:rPr lang="lv-LV" altLang="en-US" sz="2400" b="1" i="1" u="sng" smtClean="0">
                <a:effectLst>
                  <a:outerShdw blurRad="38100" dist="38100" dir="2700000" algn="tl">
                    <a:srgbClr val="C0C0C0"/>
                  </a:outerShdw>
                </a:effectLst>
                <a:cs typeface="Tahoma" pitchFamily="34" charset="0"/>
              </a:rPr>
              <a:t>integrēta</a:t>
            </a:r>
            <a:r>
              <a:rPr lang="lv-LV" altLang="en-US" sz="2400" smtClean="0">
                <a:cs typeface="Tahoma" pitchFamily="34" charset="0"/>
              </a:rPr>
              <a:t>: ieguldījumi cilvēkkapitālā un infrastruktūrā, lai celtu dzīves līmeni un iesaistītu iedzīvotājus pārvaldē,</a:t>
            </a:r>
          </a:p>
          <a:p>
            <a:pPr lvl="1" eaLnBrk="1" hangingPunct="1"/>
            <a:r>
              <a:rPr lang="lv-LV" altLang="en-US" sz="2400" i="1" smtClean="0">
                <a:effectLst>
                  <a:outerShdw blurRad="38100" dist="38100" dir="2700000" algn="tl">
                    <a:srgbClr val="C0C0C0"/>
                  </a:outerShdw>
                </a:effectLst>
                <a:cs typeface="Tahoma" pitchFamily="34" charset="0"/>
              </a:rPr>
              <a:t>alternatīva</a:t>
            </a:r>
            <a:r>
              <a:rPr lang="lv-LV" altLang="en-US" sz="2400" smtClean="0">
                <a:cs typeface="Tahoma" pitchFamily="34" charset="0"/>
              </a:rPr>
              <a:t>: attīstīt pilsētai pieguļošās teritorijas, lai iedzīvotāji masveidā nepārceltos uz attīstītajām pilsētām </a:t>
            </a:r>
          </a:p>
        </p:txBody>
      </p:sp>
      <p:grpSp>
        <p:nvGrpSpPr>
          <p:cNvPr id="14343" name="Group 7"/>
          <p:cNvGrpSpPr>
            <a:grpSpLocks/>
          </p:cNvGrpSpPr>
          <p:nvPr/>
        </p:nvGrpSpPr>
        <p:grpSpPr bwMode="auto">
          <a:xfrm>
            <a:off x="-3175" y="0"/>
            <a:ext cx="9147175" cy="1225550"/>
            <a:chOff x="-3175" y="0"/>
            <a:chExt cx="9147175" cy="1225550"/>
          </a:xfrm>
        </p:grpSpPr>
        <p:pic>
          <p:nvPicPr>
            <p:cNvPr id="1434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5"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536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11BCADC6-3CB9-4AC2-830D-DE6423E47109}" type="slidenum">
              <a:rPr lang="lv-LV" altLang="lv-LV" sz="1400"/>
              <a:pPr>
                <a:spcBef>
                  <a:spcPct val="0"/>
                </a:spcBef>
                <a:buClrTx/>
                <a:buSzTx/>
                <a:buFontTx/>
                <a:buNone/>
              </a:pPr>
              <a:t>13</a:t>
            </a:fld>
            <a:endParaRPr lang="lv-LV" altLang="lv-LV" sz="1400"/>
          </a:p>
        </p:txBody>
      </p:sp>
      <p:sp>
        <p:nvSpPr>
          <p:cNvPr id="15365" name="Rectangle 2"/>
          <p:cNvSpPr>
            <a:spLocks noGrp="1" noChangeArrowheads="1"/>
          </p:cNvSpPr>
          <p:nvPr>
            <p:ph type="title"/>
          </p:nvPr>
        </p:nvSpPr>
        <p:spPr>
          <a:xfrm>
            <a:off x="1042988" y="404813"/>
            <a:ext cx="7937500" cy="1462087"/>
          </a:xfrm>
        </p:spPr>
        <p:txBody>
          <a:bodyPr/>
          <a:lstStyle/>
          <a:p>
            <a:pPr algn="ctr" eaLnBrk="1" hangingPunct="1"/>
            <a:r>
              <a:rPr lang="en-GB" altLang="lv-LV" b="1" smtClean="0">
                <a:solidFill>
                  <a:srgbClr val="669900"/>
                </a:solidFill>
                <a:cs typeface="Tahoma" pitchFamily="34" charset="0"/>
              </a:rPr>
              <a:t>Concept of Smart City</a:t>
            </a:r>
          </a:p>
        </p:txBody>
      </p:sp>
      <p:sp>
        <p:nvSpPr>
          <p:cNvPr id="34819" name="Rectangle 3"/>
          <p:cNvSpPr>
            <a:spLocks noGrp="1" noChangeArrowheads="1"/>
          </p:cNvSpPr>
          <p:nvPr>
            <p:ph type="body" idx="1"/>
          </p:nvPr>
        </p:nvSpPr>
        <p:spPr>
          <a:xfrm>
            <a:off x="0" y="1916113"/>
            <a:ext cx="8893175" cy="4321175"/>
          </a:xfrm>
        </p:spPr>
        <p:txBody>
          <a:bodyPr/>
          <a:lstStyle/>
          <a:p>
            <a:pPr eaLnBrk="1" hangingPunct="1"/>
            <a:r>
              <a:rPr lang="en-US" altLang="en-US" sz="2400" smtClean="0">
                <a:effectLst>
                  <a:outerShdw blurRad="38100" dist="38100" dir="2700000" algn="tl">
                    <a:srgbClr val="C0C0C0"/>
                  </a:outerShdw>
                </a:effectLst>
                <a:cs typeface="Tahoma" pitchFamily="34" charset="0"/>
              </a:rPr>
              <a:t>Several approaches could be found</a:t>
            </a:r>
            <a:r>
              <a:rPr lang="lv-LV" altLang="en-US" sz="2400" smtClean="0">
                <a:cs typeface="Tahoma" pitchFamily="34" charset="0"/>
              </a:rPr>
              <a:t>:</a:t>
            </a:r>
          </a:p>
          <a:p>
            <a:pPr lvl="1" eaLnBrk="1" hangingPunct="1">
              <a:spcBef>
                <a:spcPct val="0"/>
              </a:spcBef>
            </a:pPr>
            <a:r>
              <a:rPr lang="en-US" altLang="en-US" sz="2000" i="1" smtClean="0">
                <a:effectLst>
                  <a:outerShdw blurRad="38100" dist="38100" dir="2700000" algn="tl">
                    <a:srgbClr val="C0C0C0"/>
                  </a:outerShdw>
                </a:effectLst>
                <a:cs typeface="Tahoma" pitchFamily="34" charset="0"/>
              </a:rPr>
              <a:t>narrow view</a:t>
            </a:r>
            <a:r>
              <a:rPr lang="en-US" altLang="en-US" sz="2000" smtClean="0">
                <a:cs typeface="Tahoma" pitchFamily="34" charset="0"/>
              </a:rPr>
              <a:t>: cities which use ICT to deliver services to their citizens;</a:t>
            </a:r>
          </a:p>
          <a:p>
            <a:pPr lvl="1" eaLnBrk="1" hangingPunct="1">
              <a:spcBef>
                <a:spcPct val="0"/>
              </a:spcBef>
            </a:pPr>
            <a:r>
              <a:rPr lang="en-US" altLang="en-US" sz="2000" i="1" smtClean="0">
                <a:effectLst>
                  <a:outerShdw blurRad="38100" dist="38100" dir="2700000" algn="tl">
                    <a:srgbClr val="C0C0C0"/>
                  </a:outerShdw>
                </a:effectLst>
                <a:cs typeface="Tahoma" pitchFamily="34" charset="0"/>
              </a:rPr>
              <a:t>broader view</a:t>
            </a:r>
            <a:r>
              <a:rPr lang="en-US" altLang="en-US" sz="2000" smtClean="0">
                <a:cs typeface="Tahoma" pitchFamily="34" charset="0"/>
              </a:rPr>
              <a:t>: cities which efficiently use resources across all sectors resulting in cost and energy savings, improved service and quality of life, and supporting innovation, smart technologies and the low-carbon economy leading to CO</a:t>
            </a:r>
            <a:r>
              <a:rPr lang="en-US" altLang="en-US" sz="2000" baseline="-25000" smtClean="0">
                <a:cs typeface="Tahoma" pitchFamily="34" charset="0"/>
              </a:rPr>
              <a:t>2</a:t>
            </a:r>
            <a:r>
              <a:rPr lang="en-US" altLang="en-US" sz="2000" smtClean="0">
                <a:cs typeface="Tahoma" pitchFamily="34" charset="0"/>
              </a:rPr>
              <a:t> neutrality;</a:t>
            </a:r>
          </a:p>
          <a:p>
            <a:pPr lvl="1" eaLnBrk="1" hangingPunct="1">
              <a:spcBef>
                <a:spcPct val="0"/>
              </a:spcBef>
            </a:pPr>
            <a:r>
              <a:rPr lang="en-US" altLang="en-US" sz="2000" b="1" i="1" u="sng" smtClean="0">
                <a:effectLst>
                  <a:outerShdw blurRad="38100" dist="38100" dir="2700000" algn="tl">
                    <a:srgbClr val="C0C0C0"/>
                  </a:outerShdw>
                </a:effectLst>
                <a:cs typeface="Tahoma" pitchFamily="34" charset="0"/>
              </a:rPr>
              <a:t>integrated approach</a:t>
            </a:r>
            <a:r>
              <a:rPr lang="en-US" altLang="en-US" sz="2000" smtClean="0">
                <a:cs typeface="Tahoma" pitchFamily="34" charset="0"/>
              </a:rPr>
              <a:t>: investments in human and social capital along with transport and modern ICT infrastructure secure sustainable economic development and high quality of life, with a wise management of natural resources through participatory governance;</a:t>
            </a:r>
          </a:p>
          <a:p>
            <a:pPr lvl="1" eaLnBrk="1" hangingPunct="1">
              <a:spcBef>
                <a:spcPct val="0"/>
              </a:spcBef>
            </a:pPr>
            <a:r>
              <a:rPr lang="en-US" altLang="en-US" sz="2000" i="1" smtClean="0">
                <a:effectLst>
                  <a:outerShdw blurRad="38100" dist="38100" dir="2700000" algn="tl">
                    <a:srgbClr val="C0C0C0"/>
                  </a:outerShdw>
                </a:effectLst>
                <a:cs typeface="Tahoma" pitchFamily="34" charset="0"/>
              </a:rPr>
              <a:t>alternative approach</a:t>
            </a:r>
            <a:r>
              <a:rPr lang="en-US" altLang="en-US" sz="2000" smtClean="0">
                <a:cs typeface="Tahoma" pitchFamily="34" charset="0"/>
              </a:rPr>
              <a:t>: substantial attention is devoted to the role of social capital in urban development – smart city’s community has learned to learn, adapt and innovate thereby shifting towards knowledge-based economy.</a:t>
            </a:r>
            <a:endParaRPr lang="lv-LV" altLang="en-US" sz="2000" smtClean="0">
              <a:cs typeface="Tahoma" pitchFamily="34" charset="0"/>
            </a:endParaRPr>
          </a:p>
        </p:txBody>
      </p:sp>
      <p:grpSp>
        <p:nvGrpSpPr>
          <p:cNvPr id="15367" name="Group 7"/>
          <p:cNvGrpSpPr>
            <a:grpSpLocks/>
          </p:cNvGrpSpPr>
          <p:nvPr/>
        </p:nvGrpSpPr>
        <p:grpSpPr bwMode="auto">
          <a:xfrm>
            <a:off x="-3175" y="0"/>
            <a:ext cx="9147175" cy="1225550"/>
            <a:chOff x="-3175" y="0"/>
            <a:chExt cx="9147175" cy="1225550"/>
          </a:xfrm>
        </p:grpSpPr>
        <p:pic>
          <p:nvPicPr>
            <p:cNvPr id="1536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9"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638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638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11413657-8267-4504-8F03-CE73252793F9}" type="slidenum">
              <a:rPr lang="lv-LV" altLang="lv-LV" sz="1400"/>
              <a:pPr>
                <a:spcBef>
                  <a:spcPct val="0"/>
                </a:spcBef>
                <a:buClrTx/>
                <a:buSzTx/>
                <a:buFontTx/>
                <a:buNone/>
              </a:pPr>
              <a:t>14</a:t>
            </a:fld>
            <a:endParaRPr lang="lv-LV" altLang="lv-LV" sz="1400"/>
          </a:p>
        </p:txBody>
      </p:sp>
      <p:sp>
        <p:nvSpPr>
          <p:cNvPr id="16389" name="Rectangle 2"/>
          <p:cNvSpPr>
            <a:spLocks noGrp="1" noChangeArrowheads="1"/>
          </p:cNvSpPr>
          <p:nvPr>
            <p:ph type="title"/>
          </p:nvPr>
        </p:nvSpPr>
        <p:spPr>
          <a:xfrm>
            <a:off x="468313" y="188913"/>
            <a:ext cx="8512175" cy="720725"/>
          </a:xfrm>
        </p:spPr>
        <p:txBody>
          <a:bodyPr/>
          <a:lstStyle/>
          <a:p>
            <a:pPr eaLnBrk="1" hangingPunct="1"/>
            <a:r>
              <a:rPr lang="lv-LV" altLang="lv-LV" b="1" smtClean="0">
                <a:solidFill>
                  <a:srgbClr val="669900"/>
                </a:solidFill>
                <a:cs typeface="Tahoma" pitchFamily="34" charset="0"/>
              </a:rPr>
              <a:t>Viedas pilsētas</a:t>
            </a:r>
            <a:r>
              <a:rPr lang="lv-LV" altLang="lv-LV" sz="4000" b="1" smtClean="0">
                <a:solidFill>
                  <a:srgbClr val="669900"/>
                </a:solidFill>
                <a:cs typeface="Tahoma" pitchFamily="34" charset="0"/>
              </a:rPr>
              <a:t> Horizontā 2020</a:t>
            </a:r>
            <a:endParaRPr lang="en-GB" altLang="lv-LV" sz="4000" b="1" smtClean="0">
              <a:solidFill>
                <a:srgbClr val="669900"/>
              </a:solidFill>
              <a:cs typeface="Tahoma" pitchFamily="34" charset="0"/>
            </a:endParaRPr>
          </a:p>
        </p:txBody>
      </p:sp>
      <p:sp>
        <p:nvSpPr>
          <p:cNvPr id="73731" name="Rectangle 3"/>
          <p:cNvSpPr>
            <a:spLocks noGrp="1" noChangeArrowheads="1"/>
          </p:cNvSpPr>
          <p:nvPr>
            <p:ph type="body" idx="1"/>
          </p:nvPr>
        </p:nvSpPr>
        <p:spPr>
          <a:xfrm>
            <a:off x="0" y="1989138"/>
            <a:ext cx="9144000" cy="4868862"/>
          </a:xfrm>
        </p:spPr>
        <p:txBody>
          <a:bodyPr/>
          <a:lstStyle/>
          <a:p>
            <a:pPr eaLnBrk="1" hangingPunct="1">
              <a:lnSpc>
                <a:spcPct val="90000"/>
              </a:lnSpc>
              <a:spcBef>
                <a:spcPct val="10000"/>
              </a:spcBef>
              <a:buFont typeface="Wingdings" pitchFamily="2" charset="2"/>
              <a:buNone/>
            </a:pPr>
            <a:r>
              <a:rPr lang="lv-LV" altLang="en-US" sz="2000" smtClean="0">
                <a:cs typeface="Tahoma" pitchFamily="34" charset="0"/>
              </a:rPr>
              <a:t>	apskata 3 integrāli saistītas un neatdalāmas jomas zemas oglekļa emisijas pilsētu (tās rajonu) veidošanā: plaši paraugprojektu (</a:t>
            </a:r>
            <a:r>
              <a:rPr lang="en-GB" altLang="en-US" sz="2000" i="1" smtClean="0">
                <a:cs typeface="Tahoma" pitchFamily="34" charset="0"/>
              </a:rPr>
              <a:t>light house</a:t>
            </a:r>
            <a:r>
              <a:rPr lang="lv-LV" altLang="en-US" sz="2000" smtClean="0">
                <a:cs typeface="Tahoma" pitchFamily="34" charset="0"/>
              </a:rPr>
              <a:t>) demonstrējumi, kad esošās tehnoloģijas vai to izstrādes pēdējā stadijā (</a:t>
            </a:r>
            <a:r>
              <a:rPr lang="en-GB" altLang="en-US" sz="2000" i="1" smtClean="0">
                <a:cs typeface="Tahoma" pitchFamily="34" charset="0"/>
              </a:rPr>
              <a:t>close to the market</a:t>
            </a:r>
            <a:r>
              <a:rPr lang="lv-LV" altLang="en-US" sz="2000" smtClean="0">
                <a:cs typeface="Tahoma" pitchFamily="34" charset="0"/>
              </a:rPr>
              <a:t>) tiek integrētas novatoriskā veidā:</a:t>
            </a:r>
            <a:endParaRPr lang="en-GB" altLang="en-US" sz="2000" smtClean="0">
              <a:cs typeface="Tahoma" pitchFamily="34" charset="0"/>
            </a:endParaRPr>
          </a:p>
          <a:p>
            <a:pPr lvl="1" eaLnBrk="1" hangingPunct="1">
              <a:spcBef>
                <a:spcPct val="10000"/>
              </a:spcBef>
            </a:pPr>
            <a:r>
              <a:rPr lang="fi-FI" altLang="en-US" sz="1800" smtClean="0">
                <a:effectLst>
                  <a:outerShdw blurRad="38100" dist="38100" dir="2700000" algn="tl">
                    <a:srgbClr val="C0C0C0"/>
                  </a:outerShdw>
                </a:effectLst>
                <a:cs typeface="Tahoma" pitchFamily="34" charset="0"/>
              </a:rPr>
              <a:t>(nulles) vai zema enerģijas </a:t>
            </a:r>
            <a:r>
              <a:rPr lang="lv-LV" altLang="en-US" sz="1800" smtClean="0">
                <a:effectLst>
                  <a:outerShdw blurRad="38100" dist="38100" dir="2700000" algn="tl">
                    <a:srgbClr val="C0C0C0"/>
                  </a:outerShdw>
                </a:effectLst>
                <a:cs typeface="Tahoma" pitchFamily="34" charset="0"/>
              </a:rPr>
              <a:t>patēriņa </a:t>
            </a:r>
            <a:r>
              <a:rPr lang="fi-FI" altLang="en-US" sz="1800" smtClean="0">
                <a:effectLst>
                  <a:outerShdw blurRad="38100" dist="38100" dir="2700000" algn="tl">
                    <a:srgbClr val="C0C0C0"/>
                  </a:outerShdw>
                </a:effectLst>
                <a:cs typeface="Tahoma" pitchFamily="34" charset="0"/>
              </a:rPr>
              <a:t>rajoni</a:t>
            </a:r>
            <a:r>
              <a:rPr lang="lv-LV" altLang="en-US" sz="1800" smtClean="0">
                <a:cs typeface="Tahoma" pitchFamily="34" charset="0"/>
              </a:rPr>
              <a:t>: vietējo enerģijas resursu izmantošana, aktīva patērētāju iesaistīšana; rentabla esošo dzīvojamo ēku renovācija ar ilgtspējīgiem materiāliem; IKT risinājumu pielietošana pilsētplānošanā, enerģētikas pārvaldībā un transporta sistēmas uzlabošanā,</a:t>
            </a:r>
          </a:p>
          <a:p>
            <a:pPr lvl="1" eaLnBrk="1" hangingPunct="1">
              <a:spcBef>
                <a:spcPct val="10000"/>
              </a:spcBef>
            </a:pPr>
            <a:r>
              <a:rPr lang="lv-LV" altLang="en-US" sz="1800" smtClean="0">
                <a:effectLst>
                  <a:outerShdw blurRad="38100" dist="38100" dir="2700000" algn="tl">
                    <a:srgbClr val="C0C0C0"/>
                  </a:outerShdw>
                </a:effectLst>
                <a:cs typeface="Tahoma" pitchFamily="34" charset="0"/>
              </a:rPr>
              <a:t>integrēta infrastruktūra</a:t>
            </a:r>
            <a:r>
              <a:rPr lang="lv-LV" altLang="en-US" sz="1800" smtClean="0">
                <a:cs typeface="Tahoma" pitchFamily="34" charset="0"/>
              </a:rPr>
              <a:t>: esošo infrastruktūras daļu fiziska integrācija - ielu apgaismojums, rūpnieciskas teritorijas; sinerģija starp elektropārvades viedtīkliem, platjoslas infrastruktūru, centralizētu siltumapgādi un/vai dzesēšanu,</a:t>
            </a:r>
          </a:p>
          <a:p>
            <a:pPr lvl="1" eaLnBrk="1" hangingPunct="1">
              <a:spcBef>
                <a:spcPct val="10000"/>
              </a:spcBef>
            </a:pPr>
            <a:r>
              <a:rPr lang="lv-LV" altLang="en-US" sz="1800" smtClean="0">
                <a:effectLst>
                  <a:outerShdw blurRad="38100" dist="38100" dir="2700000" algn="tl">
                    <a:srgbClr val="C0C0C0"/>
                  </a:outerShdw>
                </a:effectLst>
                <a:cs typeface="Tahoma" pitchFamily="34" charset="0"/>
              </a:rPr>
              <a:t>ilgtspējīga transporta sistēma (mobilitāte)</a:t>
            </a:r>
            <a:r>
              <a:rPr lang="lv-LV" altLang="en-US" sz="1800" smtClean="0">
                <a:cs typeface="Tahoma" pitchFamily="34" charset="0"/>
              </a:rPr>
              <a:t>: ar alternatīvo degvielu darbināmu transporta līdzekļu uzpildes infrastruktūra - ietekme uz elektroenerģijas tīklu liela elektromobiļu skaita gadījumā, nodrošinājums ar alternatīvās degvielas maisījuma uzpildi, ...</a:t>
            </a:r>
          </a:p>
        </p:txBody>
      </p:sp>
      <p:grpSp>
        <p:nvGrpSpPr>
          <p:cNvPr id="16391" name="Group 7"/>
          <p:cNvGrpSpPr>
            <a:grpSpLocks/>
          </p:cNvGrpSpPr>
          <p:nvPr/>
        </p:nvGrpSpPr>
        <p:grpSpPr bwMode="auto">
          <a:xfrm>
            <a:off x="-3175" y="0"/>
            <a:ext cx="9147175" cy="1225550"/>
            <a:chOff x="-3175" y="0"/>
            <a:chExt cx="9147175" cy="1225550"/>
          </a:xfrm>
        </p:grpSpPr>
        <p:pic>
          <p:nvPicPr>
            <p:cNvPr id="1639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4"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6392" name="Rectangle 11"/>
          <p:cNvSpPr>
            <a:spLocks noChangeArrowheads="1"/>
          </p:cNvSpPr>
          <p:nvPr/>
        </p:nvSpPr>
        <p:spPr bwMode="auto">
          <a:xfrm>
            <a:off x="900113" y="1196975"/>
            <a:ext cx="73437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ctr" eaLnBrk="1" hangingPunct="1">
              <a:spcBef>
                <a:spcPct val="0"/>
              </a:spcBef>
              <a:buClrTx/>
              <a:buSzTx/>
              <a:buFontTx/>
              <a:buNone/>
            </a:pPr>
            <a:r>
              <a:rPr lang="lv-LV" altLang="lv-LV" sz="4000" b="1">
                <a:solidFill>
                  <a:srgbClr val="669900"/>
                </a:solidFill>
              </a:rPr>
              <a:t>SCC 1 – 2015 </a:t>
            </a:r>
            <a:endParaRPr lang="lv-LV" altLang="lv-LV" sz="4000">
              <a:solidFill>
                <a:srgbClr val="669900"/>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741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741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C08CDC7E-FC76-47EF-A54B-CEB70A7D3A9E}" type="slidenum">
              <a:rPr lang="lv-LV" altLang="lv-LV" sz="1400"/>
              <a:pPr>
                <a:spcBef>
                  <a:spcPct val="0"/>
                </a:spcBef>
                <a:buClrTx/>
                <a:buSzTx/>
                <a:buFontTx/>
                <a:buNone/>
              </a:pPr>
              <a:t>15</a:t>
            </a:fld>
            <a:endParaRPr lang="lv-LV" altLang="lv-LV" sz="1400"/>
          </a:p>
        </p:txBody>
      </p:sp>
      <p:sp>
        <p:nvSpPr>
          <p:cNvPr id="17413" name="Rectangle 2"/>
          <p:cNvSpPr>
            <a:spLocks noGrp="1" noChangeArrowheads="1"/>
          </p:cNvSpPr>
          <p:nvPr>
            <p:ph type="title"/>
          </p:nvPr>
        </p:nvSpPr>
        <p:spPr>
          <a:xfrm>
            <a:off x="468313" y="188913"/>
            <a:ext cx="8512175" cy="720725"/>
          </a:xfrm>
        </p:spPr>
        <p:txBody>
          <a:bodyPr/>
          <a:lstStyle/>
          <a:p>
            <a:pPr eaLnBrk="1" hangingPunct="1"/>
            <a:r>
              <a:rPr lang="lv-LV" altLang="lv-LV" b="1" smtClean="0">
                <a:solidFill>
                  <a:srgbClr val="669900"/>
                </a:solidFill>
                <a:cs typeface="Tahoma" pitchFamily="34" charset="0"/>
              </a:rPr>
              <a:t>Viedas pilsētas</a:t>
            </a:r>
            <a:r>
              <a:rPr lang="lv-LV" altLang="lv-LV" sz="4000" b="1" smtClean="0">
                <a:solidFill>
                  <a:srgbClr val="669900"/>
                </a:solidFill>
                <a:cs typeface="Tahoma" pitchFamily="34" charset="0"/>
              </a:rPr>
              <a:t> Horizontā 2020</a:t>
            </a:r>
            <a:endParaRPr lang="en-GB" altLang="lv-LV" sz="4000" b="1" smtClean="0">
              <a:solidFill>
                <a:srgbClr val="669900"/>
              </a:solidFill>
              <a:cs typeface="Tahoma" pitchFamily="34" charset="0"/>
            </a:endParaRPr>
          </a:p>
        </p:txBody>
      </p:sp>
      <p:sp>
        <p:nvSpPr>
          <p:cNvPr id="73731" name="Rectangle 3"/>
          <p:cNvSpPr>
            <a:spLocks noGrp="1" noChangeArrowheads="1"/>
          </p:cNvSpPr>
          <p:nvPr>
            <p:ph type="body" idx="1"/>
          </p:nvPr>
        </p:nvSpPr>
        <p:spPr>
          <a:xfrm>
            <a:off x="0" y="1989138"/>
            <a:ext cx="9144000" cy="4868862"/>
          </a:xfrm>
        </p:spPr>
        <p:txBody>
          <a:bodyPr/>
          <a:lstStyle/>
          <a:p>
            <a:pPr eaLnBrk="1" hangingPunct="1">
              <a:lnSpc>
                <a:spcPct val="90000"/>
              </a:lnSpc>
              <a:spcBef>
                <a:spcPct val="10000"/>
              </a:spcBef>
              <a:buFont typeface="Wingdings" pitchFamily="2" charset="2"/>
              <a:buNone/>
              <a:defRPr/>
            </a:pPr>
            <a:r>
              <a:rPr lang="en-GB" sz="2000" dirty="0" smtClean="0">
                <a:cs typeface="Tahoma" pitchFamily="34" charset="0"/>
              </a:rPr>
              <a:t>	Smart Cities and Communities solutions integrating </a:t>
            </a:r>
            <a:r>
              <a:rPr lang="en-GB" sz="2000" b="1" u="sng" dirty="0" smtClean="0">
                <a:cs typeface="Tahoma" pitchFamily="34" charset="0"/>
              </a:rPr>
              <a:t>energy</a:t>
            </a:r>
            <a:r>
              <a:rPr lang="en-GB" sz="2000" dirty="0" smtClean="0">
                <a:cs typeface="Tahoma" pitchFamily="34" charset="0"/>
              </a:rPr>
              <a:t>, </a:t>
            </a:r>
            <a:r>
              <a:rPr lang="en-GB" sz="2000" b="1" u="sng" dirty="0" smtClean="0">
                <a:cs typeface="Tahoma" pitchFamily="34" charset="0"/>
              </a:rPr>
              <a:t>transport</a:t>
            </a:r>
            <a:r>
              <a:rPr lang="en-GB" sz="2000" dirty="0" smtClean="0">
                <a:cs typeface="Tahoma" pitchFamily="34" charset="0"/>
              </a:rPr>
              <a:t>, </a:t>
            </a:r>
            <a:r>
              <a:rPr lang="en-GB" sz="2000" b="1" u="sng" dirty="0" smtClean="0">
                <a:cs typeface="Tahoma" pitchFamily="34" charset="0"/>
              </a:rPr>
              <a:t>ICT</a:t>
            </a:r>
            <a:r>
              <a:rPr lang="en-GB" sz="2000" dirty="0" smtClean="0">
                <a:cs typeface="Tahoma" pitchFamily="34" charset="0"/>
              </a:rPr>
              <a:t> sectors through lighthouse (large scale demonstration) projects:</a:t>
            </a:r>
          </a:p>
          <a:p>
            <a:pPr lvl="1" eaLnBrk="1" hangingPunct="1">
              <a:spcBef>
                <a:spcPct val="10000"/>
              </a:spcBef>
              <a:defRPr/>
            </a:pPr>
            <a:r>
              <a:rPr lang="en-GB" sz="1800" i="1" dirty="0" smtClean="0">
                <a:effectLst>
                  <a:outerShdw blurRad="38100" dist="38100" dir="2700000" algn="tl">
                    <a:srgbClr val="000000">
                      <a:alpha val="43137"/>
                    </a:srgbClr>
                  </a:outerShdw>
                </a:effectLst>
                <a:cs typeface="Tahoma" pitchFamily="34" charset="0"/>
              </a:rPr>
              <a:t>(Nearly zero) or low energy districts</a:t>
            </a:r>
            <a:r>
              <a:rPr lang="en-GB" sz="1800" dirty="0" smtClean="0">
                <a:cs typeface="Tahoma" pitchFamily="34" charset="0"/>
              </a:rPr>
              <a:t>: energy supply by predominant local resources; cost-effective refurbishment of existing buildings; cross-cutting ICT solutions for the design and overall management of energy/ transport systems;</a:t>
            </a:r>
          </a:p>
          <a:p>
            <a:pPr lvl="1" eaLnBrk="1" hangingPunct="1">
              <a:spcBef>
                <a:spcPct val="10000"/>
              </a:spcBef>
              <a:defRPr/>
            </a:pPr>
            <a:r>
              <a:rPr lang="en-GB" sz="1800" i="1" dirty="0" smtClean="0">
                <a:effectLst>
                  <a:outerShdw blurRad="38100" dist="38100" dir="2700000" algn="tl">
                    <a:srgbClr val="000000">
                      <a:alpha val="43137"/>
                    </a:srgbClr>
                  </a:outerShdw>
                </a:effectLst>
                <a:cs typeface="Tahoma" pitchFamily="34" charset="0"/>
              </a:rPr>
              <a:t>Integrated Infrastructures</a:t>
            </a:r>
            <a:r>
              <a:rPr lang="en-GB" sz="1800" dirty="0" smtClean="0">
                <a:cs typeface="Tahoma" pitchFamily="34" charset="0"/>
              </a:rPr>
              <a:t>: integration of physical infrastructures (core networks, street scenes, lighting, industrial sites, etc.) for re-use and repurposing – leading to quantifiable benefits; exploitation of synergies between requirements for smart grids, broadband infrastructures and in general poly networks (e.g. district heating and cooling);</a:t>
            </a:r>
          </a:p>
          <a:p>
            <a:pPr lvl="1" eaLnBrk="1" hangingPunct="1">
              <a:spcBef>
                <a:spcPct val="10000"/>
              </a:spcBef>
              <a:defRPr/>
            </a:pPr>
            <a:r>
              <a:rPr lang="en-GB" sz="1800" i="1" dirty="0" smtClean="0">
                <a:effectLst>
                  <a:outerShdw blurRad="38100" dist="38100" dir="2700000" algn="tl">
                    <a:srgbClr val="000000">
                      <a:alpha val="43137"/>
                    </a:srgbClr>
                  </a:outerShdw>
                </a:effectLst>
                <a:cs typeface="Tahoma" pitchFamily="34" charset="0"/>
              </a:rPr>
              <a:t>Sustainable urban mobility</a:t>
            </a:r>
            <a:r>
              <a:rPr lang="en-GB" sz="1800" dirty="0" smtClean="0">
                <a:cs typeface="Tahoma" pitchFamily="34" charset="0"/>
              </a:rPr>
              <a:t>: integration of energy/ fuelling infrastructure with vehicle fleets powered by alternative energy carriers for public and private transport, including logistics and freight-distribution - implications on energy management; e.g.: </a:t>
            </a:r>
            <a:r>
              <a:rPr lang="en-GB" sz="1800" dirty="0" err="1" smtClean="0">
                <a:cs typeface="Tahoma" pitchFamily="34" charset="0"/>
              </a:rPr>
              <a:t>electromobility</a:t>
            </a:r>
            <a:r>
              <a:rPr lang="en-GB" sz="1800" dirty="0" smtClean="0">
                <a:cs typeface="Tahoma" pitchFamily="34" charset="0"/>
              </a:rPr>
              <a:t> - the impact on the electricity grid, of the deployment of high numbers of vehicles and/or the alternative fuel blends...</a:t>
            </a:r>
          </a:p>
        </p:txBody>
      </p:sp>
      <p:grpSp>
        <p:nvGrpSpPr>
          <p:cNvPr id="17415" name="Group 7"/>
          <p:cNvGrpSpPr>
            <a:grpSpLocks/>
          </p:cNvGrpSpPr>
          <p:nvPr/>
        </p:nvGrpSpPr>
        <p:grpSpPr bwMode="auto">
          <a:xfrm>
            <a:off x="-3175" y="0"/>
            <a:ext cx="9147175" cy="1225550"/>
            <a:chOff x="-3175" y="0"/>
            <a:chExt cx="9147175" cy="1225550"/>
          </a:xfrm>
        </p:grpSpPr>
        <p:pic>
          <p:nvPicPr>
            <p:cNvPr id="1741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16" name="Rectangle 11"/>
          <p:cNvSpPr>
            <a:spLocks noChangeArrowheads="1"/>
          </p:cNvSpPr>
          <p:nvPr/>
        </p:nvSpPr>
        <p:spPr bwMode="auto">
          <a:xfrm>
            <a:off x="900113" y="1196975"/>
            <a:ext cx="73437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ctr" eaLnBrk="1" hangingPunct="1">
              <a:spcBef>
                <a:spcPct val="0"/>
              </a:spcBef>
              <a:buClrTx/>
              <a:buSzTx/>
              <a:buFontTx/>
              <a:buNone/>
            </a:pPr>
            <a:r>
              <a:rPr lang="lv-LV" altLang="lv-LV" sz="4000" b="1">
                <a:solidFill>
                  <a:srgbClr val="669900"/>
                </a:solidFill>
              </a:rPr>
              <a:t>SCC 1 –2015 </a:t>
            </a:r>
            <a:endParaRPr lang="lv-LV" altLang="lv-LV" sz="4000">
              <a:solidFill>
                <a:srgbClr val="669900"/>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Date Placeholder 3"/>
          <p:cNvSpPr txBox="1">
            <a:spLocks noGrp="1"/>
          </p:cNvSpPr>
          <p:nvPr/>
        </p:nvSpPr>
        <p:spPr bwMode="auto">
          <a:xfrm>
            <a:off x="827088" y="6243638"/>
            <a:ext cx="2239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r>
              <a:rPr lang="lv-LV" altLang="lv-LV" sz="1400"/>
              <a:t>2014.gada 20.novembris</a:t>
            </a:r>
          </a:p>
        </p:txBody>
      </p:sp>
      <p:sp>
        <p:nvSpPr>
          <p:cNvPr id="18435" name="Footer Placeholder 4"/>
          <p:cNvSpPr txBox="1">
            <a:spLocks noGrp="1"/>
          </p:cNvSpPr>
          <p:nvPr/>
        </p:nvSpPr>
        <p:spPr bwMode="auto">
          <a:xfrm>
            <a:off x="3419475" y="6237288"/>
            <a:ext cx="33131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ctr" eaLnBrk="1" hangingPunct="1">
              <a:spcBef>
                <a:spcPct val="0"/>
              </a:spcBef>
              <a:buClrTx/>
              <a:buSzTx/>
              <a:buFontTx/>
              <a:buNone/>
            </a:pPr>
            <a:r>
              <a:rPr lang="lv-LV" altLang="lv-LV" sz="1400"/>
              <a:t>Dina Bērziņa, IKT &amp; Enerģētikas NKP</a:t>
            </a:r>
          </a:p>
        </p:txBody>
      </p:sp>
      <p:sp>
        <p:nvSpPr>
          <p:cNvPr id="18436" name="Slide Number Placeholder 5"/>
          <p:cNvSpPr txBox="1">
            <a:spLocks noGrp="1"/>
          </p:cNvSpPr>
          <p:nvPr/>
        </p:nvSpPr>
        <p:spPr bwMode="auto">
          <a:xfrm>
            <a:off x="7042150" y="6243638"/>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eaLnBrk="1" hangingPunct="1">
              <a:spcBef>
                <a:spcPct val="0"/>
              </a:spcBef>
              <a:buClrTx/>
              <a:buSzTx/>
              <a:buFontTx/>
              <a:buNone/>
            </a:pPr>
            <a:fld id="{60B0EFDD-D42A-4887-90B4-49A9560EBE39}" type="slidenum">
              <a:rPr lang="lv-LV" altLang="lv-LV" sz="1400"/>
              <a:pPr algn="r" eaLnBrk="1" hangingPunct="1">
                <a:spcBef>
                  <a:spcPct val="0"/>
                </a:spcBef>
                <a:buClrTx/>
                <a:buSzTx/>
                <a:buFontTx/>
                <a:buNone/>
              </a:pPr>
              <a:t>16</a:t>
            </a:fld>
            <a:endParaRPr lang="lv-LV" altLang="lv-LV" sz="1400"/>
          </a:p>
        </p:txBody>
      </p:sp>
      <p:sp>
        <p:nvSpPr>
          <p:cNvPr id="18437" name="Rectangle 2"/>
          <p:cNvSpPr>
            <a:spLocks noGrp="1" noChangeArrowheads="1"/>
          </p:cNvSpPr>
          <p:nvPr>
            <p:ph type="title" idx="4294967295"/>
          </p:nvPr>
        </p:nvSpPr>
        <p:spPr>
          <a:xfrm>
            <a:off x="468313" y="188913"/>
            <a:ext cx="8512175" cy="720725"/>
          </a:xfrm>
        </p:spPr>
        <p:txBody>
          <a:bodyPr/>
          <a:lstStyle/>
          <a:p>
            <a:pPr eaLnBrk="1" hangingPunct="1"/>
            <a:r>
              <a:rPr lang="lv-LV" altLang="lv-LV" b="1" smtClean="0">
                <a:solidFill>
                  <a:srgbClr val="669900"/>
                </a:solidFill>
                <a:cs typeface="Tahoma" pitchFamily="34" charset="0"/>
              </a:rPr>
              <a:t>Viedas pilsētas</a:t>
            </a:r>
            <a:r>
              <a:rPr lang="lv-LV" altLang="lv-LV" sz="4000" b="1" smtClean="0">
                <a:solidFill>
                  <a:srgbClr val="669900"/>
                </a:solidFill>
                <a:cs typeface="Tahoma" pitchFamily="34" charset="0"/>
              </a:rPr>
              <a:t> Horizontā 2020</a:t>
            </a:r>
            <a:endParaRPr lang="en-GB" altLang="lv-LV" sz="4000" b="1" smtClean="0">
              <a:solidFill>
                <a:srgbClr val="669900"/>
              </a:solidFill>
              <a:cs typeface="Tahoma" pitchFamily="34" charset="0"/>
            </a:endParaRPr>
          </a:p>
        </p:txBody>
      </p:sp>
      <p:sp>
        <p:nvSpPr>
          <p:cNvPr id="73731" name="Rectangle 3"/>
          <p:cNvSpPr>
            <a:spLocks noGrp="1" noChangeArrowheads="1"/>
          </p:cNvSpPr>
          <p:nvPr>
            <p:ph type="body" idx="4294967295"/>
          </p:nvPr>
        </p:nvSpPr>
        <p:spPr>
          <a:xfrm>
            <a:off x="0" y="1989138"/>
            <a:ext cx="8604250" cy="4254500"/>
          </a:xfrm>
        </p:spPr>
        <p:txBody>
          <a:bodyPr/>
          <a:lstStyle/>
          <a:p>
            <a:pPr lvl="1" eaLnBrk="1" hangingPunct="1">
              <a:spcBef>
                <a:spcPct val="10000"/>
              </a:spcBef>
            </a:pPr>
            <a:r>
              <a:rPr lang="en-GB" altLang="en-US" sz="2000" smtClean="0">
                <a:cs typeface="Tahoma" pitchFamily="34" charset="0"/>
              </a:rPr>
              <a:t>for </a:t>
            </a:r>
            <a:r>
              <a:rPr lang="en-GB" altLang="en-US" sz="2000" smtClean="0">
                <a:effectLst>
                  <a:outerShdw blurRad="38100" dist="38100" dir="2700000" algn="tl">
                    <a:srgbClr val="C0C0C0"/>
                  </a:outerShdw>
                </a:effectLst>
                <a:cs typeface="Tahoma" pitchFamily="34" charset="0"/>
              </a:rPr>
              <a:t>Innovation actions:</a:t>
            </a:r>
          </a:p>
          <a:p>
            <a:pPr lvl="2" eaLnBrk="1" hangingPunct="1">
              <a:spcBef>
                <a:spcPct val="10000"/>
              </a:spcBef>
            </a:pPr>
            <a:r>
              <a:rPr lang="en-GB" altLang="en-US" sz="2000" i="1" smtClean="0">
                <a:cs typeface="Tahoma" pitchFamily="34" charset="0"/>
              </a:rPr>
              <a:t>Excellence</a:t>
            </a:r>
            <a:r>
              <a:rPr lang="en-GB" altLang="en-US" sz="2000" smtClean="0">
                <a:cs typeface="Tahoma" pitchFamily="34" charset="0"/>
              </a:rPr>
              <a:t> - Extent that proposed work is ambitious, has innovation potential, and is beyond the state of the art;</a:t>
            </a:r>
          </a:p>
          <a:p>
            <a:pPr lvl="2" eaLnBrk="1" hangingPunct="1">
              <a:spcBef>
                <a:spcPct val="10000"/>
              </a:spcBef>
            </a:pPr>
            <a:r>
              <a:rPr lang="en-GB" altLang="en-US" sz="2000" i="1" smtClean="0">
                <a:cs typeface="Tahoma" pitchFamily="34" charset="0"/>
              </a:rPr>
              <a:t>Impact</a:t>
            </a:r>
            <a:r>
              <a:rPr lang="en-GB" altLang="en-US" sz="2000" smtClean="0">
                <a:cs typeface="Tahoma" pitchFamily="34" charset="0"/>
              </a:rPr>
              <a:t> - Strengthening the competitiveness and growth of companies by developing innovations meeting the needs of European and global markets, and where relevant, by delivering such innovations to the markets; to determine the ranking, the score for the criterion ‘impact’ will be given a </a:t>
            </a:r>
            <a:r>
              <a:rPr lang="en-GB" altLang="en-US" sz="2000" b="1" u="sng" smtClean="0">
                <a:cs typeface="Tahoma" pitchFamily="34" charset="0"/>
              </a:rPr>
              <a:t>weight of 1.5</a:t>
            </a:r>
            <a:r>
              <a:rPr lang="en-GB" altLang="en-US" sz="2000" smtClean="0">
                <a:cs typeface="Tahoma" pitchFamily="34" charset="0"/>
              </a:rPr>
              <a:t>;</a:t>
            </a:r>
          </a:p>
          <a:p>
            <a:pPr lvl="2" eaLnBrk="1" hangingPunct="1">
              <a:spcBef>
                <a:spcPct val="10000"/>
              </a:spcBef>
            </a:pPr>
            <a:r>
              <a:rPr lang="en-GB" altLang="en-US" sz="2000" i="1" smtClean="0">
                <a:cs typeface="Tahoma" pitchFamily="34" charset="0"/>
              </a:rPr>
              <a:t>Implementation</a:t>
            </a:r>
            <a:r>
              <a:rPr lang="en-GB" altLang="en-US" sz="2000" smtClean="0">
                <a:cs typeface="Tahoma" pitchFamily="34" charset="0"/>
              </a:rPr>
              <a:t> - the operational capacity of applicants to carry out the proposed work based on (CV, relevant publications or achievements, relevant previous projects or activities, description of any significant infrastructure or any major items of technical equipment</a:t>
            </a:r>
            <a:r>
              <a:rPr lang="lv-LV" altLang="en-US" sz="2000" smtClean="0">
                <a:cs typeface="Tahoma" pitchFamily="34" charset="0"/>
              </a:rPr>
              <a:t>)</a:t>
            </a:r>
            <a:endParaRPr lang="en-GB" altLang="en-US" sz="2000" smtClean="0">
              <a:cs typeface="Tahoma" pitchFamily="34" charset="0"/>
            </a:endParaRPr>
          </a:p>
        </p:txBody>
      </p:sp>
      <p:grpSp>
        <p:nvGrpSpPr>
          <p:cNvPr id="18439" name="Group 7"/>
          <p:cNvGrpSpPr>
            <a:grpSpLocks/>
          </p:cNvGrpSpPr>
          <p:nvPr/>
        </p:nvGrpSpPr>
        <p:grpSpPr bwMode="auto">
          <a:xfrm>
            <a:off x="-3175" y="0"/>
            <a:ext cx="9147175" cy="1225550"/>
            <a:chOff x="-3175" y="0"/>
            <a:chExt cx="9147175" cy="1225550"/>
          </a:xfrm>
        </p:grpSpPr>
        <p:pic>
          <p:nvPicPr>
            <p:cNvPr id="184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42"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440" name="Rectangle 11"/>
          <p:cNvSpPr>
            <a:spLocks noChangeArrowheads="1"/>
          </p:cNvSpPr>
          <p:nvPr/>
        </p:nvSpPr>
        <p:spPr bwMode="auto">
          <a:xfrm>
            <a:off x="900113" y="1196975"/>
            <a:ext cx="7343775"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ctr" eaLnBrk="1" hangingPunct="1">
              <a:spcBef>
                <a:spcPct val="0"/>
              </a:spcBef>
              <a:buClrTx/>
              <a:buSzTx/>
              <a:buFontTx/>
              <a:buNone/>
            </a:pPr>
            <a:r>
              <a:rPr lang="lv-LV" altLang="lv-LV" sz="4000" b="1">
                <a:solidFill>
                  <a:srgbClr val="669900"/>
                </a:solidFill>
              </a:rPr>
              <a:t>some additional info... </a:t>
            </a:r>
            <a:endParaRPr lang="lv-LV" altLang="lv-LV" sz="4000">
              <a:solidFill>
                <a:srgbClr val="669900"/>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945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E440C805-32A9-4ED2-8DC3-AA48A4671F1E}" type="slidenum">
              <a:rPr lang="lv-LV" altLang="lv-LV" sz="1400"/>
              <a:pPr>
                <a:spcBef>
                  <a:spcPct val="0"/>
                </a:spcBef>
                <a:buClrTx/>
                <a:buSzTx/>
                <a:buFontTx/>
                <a:buNone/>
              </a:pPr>
              <a:t>17</a:t>
            </a:fld>
            <a:endParaRPr lang="lv-LV" altLang="lv-LV" sz="1400"/>
          </a:p>
        </p:txBody>
      </p:sp>
      <p:sp>
        <p:nvSpPr>
          <p:cNvPr id="19461" name="Rectangle 2"/>
          <p:cNvSpPr>
            <a:spLocks noGrp="1" noChangeArrowheads="1"/>
          </p:cNvSpPr>
          <p:nvPr>
            <p:ph type="title"/>
          </p:nvPr>
        </p:nvSpPr>
        <p:spPr>
          <a:xfrm>
            <a:off x="755650" y="1052513"/>
            <a:ext cx="8388350" cy="814387"/>
          </a:xfrm>
        </p:spPr>
        <p:txBody>
          <a:bodyPr/>
          <a:lstStyle/>
          <a:p>
            <a:pPr eaLnBrk="1" hangingPunct="1"/>
            <a:r>
              <a:rPr lang="lv-LV" altLang="lv-LV" sz="2700" b="1" smtClean="0">
                <a:solidFill>
                  <a:srgbClr val="669900"/>
                </a:solidFill>
                <a:cs typeface="Tahoma" pitchFamily="34" charset="0"/>
              </a:rPr>
              <a:t>Viedas pilsētas – Eiropas Inovācijas partnerība</a:t>
            </a:r>
            <a:endParaRPr lang="en-GB" altLang="lv-LV" sz="2700" b="1" smtClean="0">
              <a:solidFill>
                <a:srgbClr val="669900"/>
              </a:solidFill>
              <a:cs typeface="Tahoma" pitchFamily="34" charset="0"/>
            </a:endParaRPr>
          </a:p>
        </p:txBody>
      </p:sp>
      <p:sp>
        <p:nvSpPr>
          <p:cNvPr id="19462" name="Rectangle 3"/>
          <p:cNvSpPr>
            <a:spLocks noGrp="1" noChangeArrowheads="1"/>
          </p:cNvSpPr>
          <p:nvPr>
            <p:ph type="body" idx="1"/>
          </p:nvPr>
        </p:nvSpPr>
        <p:spPr>
          <a:xfrm>
            <a:off x="323850" y="1916113"/>
            <a:ext cx="8569325" cy="4033837"/>
          </a:xfrm>
        </p:spPr>
        <p:txBody>
          <a:bodyPr/>
          <a:lstStyle/>
          <a:p>
            <a:pPr eaLnBrk="1" hangingPunct="1">
              <a:buFont typeface="Wingdings" pitchFamily="2" charset="2"/>
              <a:buNone/>
            </a:pPr>
            <a:r>
              <a:rPr lang="lv-LV" altLang="lv-LV" sz="2200" i="1" smtClean="0">
                <a:cs typeface="Tahoma" pitchFamily="34" charset="0"/>
              </a:rPr>
              <a:t>	</a:t>
            </a:r>
            <a:r>
              <a:rPr lang="en-GB" altLang="lv-LV" sz="2200" i="1" smtClean="0">
                <a:cs typeface="Tahoma" pitchFamily="34" charset="0"/>
              </a:rPr>
              <a:t>European Innovation Partnership (EIP</a:t>
            </a:r>
            <a:r>
              <a:rPr lang="lv-LV" altLang="lv-LV" sz="2200" i="1" smtClean="0">
                <a:cs typeface="Tahoma" pitchFamily="34" charset="0"/>
              </a:rPr>
              <a:t>-SCC</a:t>
            </a:r>
            <a:r>
              <a:rPr lang="en-GB" altLang="lv-LV" sz="2200" i="1" smtClean="0">
                <a:cs typeface="Tahoma" pitchFamily="34" charset="0"/>
              </a:rPr>
              <a:t>)</a:t>
            </a:r>
            <a:r>
              <a:rPr lang="lv-LV" altLang="lv-LV" sz="2200" i="1" smtClean="0">
                <a:cs typeface="Tahoma" pitchFamily="34" charset="0"/>
              </a:rPr>
              <a:t> </a:t>
            </a:r>
            <a:r>
              <a:rPr lang="lv-LV" altLang="lv-LV" sz="2200" smtClean="0">
                <a:cs typeface="Tahoma" pitchFamily="34" charset="0"/>
              </a:rPr>
              <a:t>: </a:t>
            </a:r>
            <a:r>
              <a:rPr lang="lv-LV" altLang="lv-LV" sz="2200" smtClean="0">
                <a:cs typeface="Tahoma" pitchFamily="34" charset="0"/>
                <a:hlinkClick r:id="rId2"/>
              </a:rPr>
              <a:t>ec.europa.eu/eip/smartcities</a:t>
            </a:r>
            <a:r>
              <a:rPr lang="lv-LV" altLang="lv-LV" sz="2200" smtClean="0">
                <a:cs typeface="Tahoma" pitchFamily="34" charset="0"/>
              </a:rPr>
              <a:t> (2012.g.). Kopīgi sadarbojas pilsētas, rūpniecības uzņēmumi un iedzīvotāji, lai ar ilgtspējīgiem risinājumiem uzlabotu pilsētu dzīvi. Galvenie darbības lauki:</a:t>
            </a:r>
          </a:p>
          <a:p>
            <a:pPr lvl="1" eaLnBrk="1" hangingPunct="1"/>
            <a:r>
              <a:rPr lang="lv-LV" altLang="lv-LV" sz="2200" smtClean="0">
                <a:cs typeface="Tahoma" pitchFamily="34" charset="0"/>
              </a:rPr>
              <a:t>inovāciju ieviešana,</a:t>
            </a:r>
          </a:p>
          <a:p>
            <a:pPr lvl="1" eaLnBrk="1" hangingPunct="1"/>
            <a:r>
              <a:rPr lang="lv-LV" altLang="lv-LV" sz="2200" smtClean="0">
                <a:cs typeface="Tahoma" pitchFamily="34" charset="0"/>
              </a:rPr>
              <a:t>kompleksa plānošana,</a:t>
            </a:r>
          </a:p>
          <a:p>
            <a:pPr lvl="1" eaLnBrk="1" hangingPunct="1"/>
            <a:r>
              <a:rPr lang="lv-LV" altLang="lv-LV" sz="2200" smtClean="0">
                <a:cs typeface="Tahoma" pitchFamily="34" charset="0"/>
              </a:rPr>
              <a:t>plašāka iedzīvotāju līdzdalība,</a:t>
            </a:r>
          </a:p>
          <a:p>
            <a:pPr lvl="1" eaLnBrk="1" hangingPunct="1"/>
            <a:r>
              <a:rPr lang="lv-LV" altLang="lv-LV" sz="2200" smtClean="0">
                <a:cs typeface="Tahoma" pitchFamily="34" charset="0"/>
              </a:rPr>
              <a:t>energoefektivitāte,</a:t>
            </a:r>
          </a:p>
          <a:p>
            <a:pPr lvl="1" eaLnBrk="1" hangingPunct="1"/>
            <a:r>
              <a:rPr lang="lv-LV" altLang="lv-LV" sz="2200" smtClean="0">
                <a:cs typeface="Tahoma" pitchFamily="34" charset="0"/>
              </a:rPr>
              <a:t>sakārtota transporta sistēma,</a:t>
            </a:r>
          </a:p>
          <a:p>
            <a:pPr lvl="1" eaLnBrk="1" hangingPunct="1"/>
            <a:r>
              <a:rPr lang="lv-LV" altLang="lv-LV" sz="2200" smtClean="0">
                <a:cs typeface="Tahoma" pitchFamily="34" charset="0"/>
              </a:rPr>
              <a:t>prasmīgi IKT pielietojumi</a:t>
            </a:r>
          </a:p>
        </p:txBody>
      </p:sp>
      <p:grpSp>
        <p:nvGrpSpPr>
          <p:cNvPr id="19463" name="Group 7"/>
          <p:cNvGrpSpPr>
            <a:grpSpLocks/>
          </p:cNvGrpSpPr>
          <p:nvPr/>
        </p:nvGrpSpPr>
        <p:grpSpPr bwMode="auto">
          <a:xfrm>
            <a:off x="-3175" y="0"/>
            <a:ext cx="9147175" cy="1225550"/>
            <a:chOff x="-3175" y="0"/>
            <a:chExt cx="9147175" cy="1225550"/>
          </a:xfrm>
        </p:grpSpPr>
        <p:pic>
          <p:nvPicPr>
            <p:cNvPr id="19464"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6" descr="C:\Users\dina.berzina\AppData\Local\Microsoft\Windows\Temporary Internet Files\Content.IE5\CV3E1OJS\krasains_l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C5D539FB-8C1B-4F88-953A-E13AC7A1A3EB}" type="slidenum">
              <a:rPr lang="lv-LV" altLang="lv-LV" sz="1400"/>
              <a:pPr>
                <a:spcBef>
                  <a:spcPct val="0"/>
                </a:spcBef>
                <a:buClrTx/>
                <a:buSzTx/>
                <a:buFontTx/>
                <a:buNone/>
              </a:pPr>
              <a:t>18</a:t>
            </a:fld>
            <a:endParaRPr lang="lv-LV" altLang="lv-LV" sz="1400"/>
          </a:p>
        </p:txBody>
      </p:sp>
      <p:sp>
        <p:nvSpPr>
          <p:cNvPr id="20485" name="Rectangle 2"/>
          <p:cNvSpPr>
            <a:spLocks noGrp="1" noChangeArrowheads="1"/>
          </p:cNvSpPr>
          <p:nvPr>
            <p:ph type="title"/>
          </p:nvPr>
        </p:nvSpPr>
        <p:spPr>
          <a:xfrm>
            <a:off x="1476375" y="1125538"/>
            <a:ext cx="7667625" cy="957262"/>
          </a:xfrm>
          <a:solidFill>
            <a:schemeClr val="bg1"/>
          </a:solidFill>
        </p:spPr>
        <p:txBody>
          <a:bodyPr/>
          <a:lstStyle/>
          <a:p>
            <a:pPr eaLnBrk="1" hangingPunct="1"/>
            <a:r>
              <a:rPr lang="en-US" altLang="lv-LV" sz="2800" b="1" smtClean="0">
                <a:solidFill>
                  <a:srgbClr val="669900"/>
                </a:solidFill>
                <a:cs typeface="Tahoma" pitchFamily="34" charset="0"/>
              </a:rPr>
              <a:t>European Innovation Partnership on </a:t>
            </a:r>
            <a:r>
              <a:rPr lang="lv-LV" altLang="lv-LV" sz="2800" b="1" smtClean="0">
                <a:solidFill>
                  <a:srgbClr val="669900"/>
                </a:solidFill>
                <a:cs typeface="Tahoma" pitchFamily="34" charset="0"/>
              </a:rPr>
              <a:t/>
            </a:r>
            <a:br>
              <a:rPr lang="lv-LV" altLang="lv-LV" sz="2800" b="1" smtClean="0">
                <a:solidFill>
                  <a:srgbClr val="669900"/>
                </a:solidFill>
                <a:cs typeface="Tahoma" pitchFamily="34" charset="0"/>
              </a:rPr>
            </a:br>
            <a:r>
              <a:rPr lang="en-US" altLang="lv-LV" sz="2800" b="1" smtClean="0">
                <a:solidFill>
                  <a:srgbClr val="669900"/>
                </a:solidFill>
                <a:cs typeface="Tahoma" pitchFamily="34" charset="0"/>
              </a:rPr>
              <a:t>Smart Cities and Communities </a:t>
            </a:r>
            <a:endParaRPr lang="en-GB" altLang="lv-LV" sz="2800" b="1" smtClean="0">
              <a:solidFill>
                <a:srgbClr val="669900"/>
              </a:solidFill>
              <a:cs typeface="Tahoma" pitchFamily="34" charset="0"/>
            </a:endParaRPr>
          </a:p>
        </p:txBody>
      </p:sp>
      <p:sp>
        <p:nvSpPr>
          <p:cNvPr id="20486" name="Rectangle 3"/>
          <p:cNvSpPr>
            <a:spLocks noGrp="1" noChangeArrowheads="1"/>
          </p:cNvSpPr>
          <p:nvPr>
            <p:ph type="body" idx="1"/>
          </p:nvPr>
        </p:nvSpPr>
        <p:spPr>
          <a:xfrm>
            <a:off x="107950" y="2133600"/>
            <a:ext cx="8785225" cy="4175125"/>
          </a:xfrm>
        </p:spPr>
        <p:txBody>
          <a:bodyPr/>
          <a:lstStyle/>
          <a:p>
            <a:pPr eaLnBrk="1" hangingPunct="1">
              <a:buFont typeface="Wingdings" pitchFamily="2" charset="2"/>
              <a:buNone/>
            </a:pPr>
            <a:r>
              <a:rPr lang="lv-LV" altLang="lv-LV" sz="2200" i="1" smtClean="0">
                <a:cs typeface="Tahoma" pitchFamily="34" charset="0"/>
              </a:rPr>
              <a:t>	</a:t>
            </a:r>
            <a:r>
              <a:rPr lang="en-US" altLang="lv-LV" sz="2200" smtClean="0">
                <a:cs typeface="Tahoma" pitchFamily="34" charset="0"/>
              </a:rPr>
              <a:t> (EIP-SCC</a:t>
            </a:r>
            <a:r>
              <a:rPr lang="lv-LV" altLang="lv-LV" sz="2200" smtClean="0">
                <a:cs typeface="Tahoma" pitchFamily="34" charset="0"/>
              </a:rPr>
              <a:t>, </a:t>
            </a:r>
            <a:r>
              <a:rPr lang="lv-LV" altLang="lv-LV" sz="2200" smtClean="0">
                <a:cs typeface="Tahoma" pitchFamily="34" charset="0"/>
                <a:hlinkClick r:id="rId2"/>
              </a:rPr>
              <a:t>ec.europa.eu/eip/smartcities</a:t>
            </a:r>
            <a:r>
              <a:rPr lang="en-US" altLang="lv-LV" sz="2200" smtClean="0">
                <a:cs typeface="Tahoma" pitchFamily="34" charset="0"/>
              </a:rPr>
              <a:t>) brings together cities, industry and citizens to improve urban life through more sustainable integrated solutions</a:t>
            </a:r>
            <a:r>
              <a:rPr lang="lv-LV" altLang="lv-LV" sz="2200" smtClean="0">
                <a:cs typeface="Tahoma" pitchFamily="34" charset="0"/>
              </a:rPr>
              <a:t>:</a:t>
            </a:r>
          </a:p>
          <a:p>
            <a:pPr lvl="1" eaLnBrk="1" hangingPunct="1"/>
            <a:r>
              <a:rPr lang="en-US" altLang="lv-LV" sz="2200" smtClean="0">
                <a:cs typeface="Tahoma" pitchFamily="34" charset="0"/>
              </a:rPr>
              <a:t>applied innovation, </a:t>
            </a:r>
            <a:endParaRPr lang="lv-LV" altLang="lv-LV" sz="2200" smtClean="0">
              <a:cs typeface="Tahoma" pitchFamily="34" charset="0"/>
            </a:endParaRPr>
          </a:p>
          <a:p>
            <a:pPr lvl="1" eaLnBrk="1" hangingPunct="1"/>
            <a:r>
              <a:rPr lang="en-US" altLang="lv-LV" sz="2200" smtClean="0">
                <a:cs typeface="Tahoma" pitchFamily="34" charset="0"/>
              </a:rPr>
              <a:t>better planning, </a:t>
            </a:r>
            <a:endParaRPr lang="lv-LV" altLang="lv-LV" sz="2200" smtClean="0">
              <a:cs typeface="Tahoma" pitchFamily="34" charset="0"/>
            </a:endParaRPr>
          </a:p>
          <a:p>
            <a:pPr lvl="1" eaLnBrk="1" hangingPunct="1"/>
            <a:r>
              <a:rPr lang="en-US" altLang="lv-LV" sz="2200" smtClean="0">
                <a:cs typeface="Tahoma" pitchFamily="34" charset="0"/>
              </a:rPr>
              <a:t>more participatory approach,</a:t>
            </a:r>
            <a:endParaRPr lang="lv-LV" altLang="lv-LV" sz="2200" smtClean="0">
              <a:cs typeface="Tahoma" pitchFamily="34" charset="0"/>
            </a:endParaRPr>
          </a:p>
          <a:p>
            <a:pPr lvl="1" eaLnBrk="1" hangingPunct="1"/>
            <a:r>
              <a:rPr lang="en-US" altLang="lv-LV" sz="2200" smtClean="0">
                <a:cs typeface="Tahoma" pitchFamily="34" charset="0"/>
              </a:rPr>
              <a:t>higher energy efficiency,</a:t>
            </a:r>
            <a:endParaRPr lang="lv-LV" altLang="lv-LV" sz="2200" smtClean="0">
              <a:cs typeface="Tahoma" pitchFamily="34" charset="0"/>
            </a:endParaRPr>
          </a:p>
          <a:p>
            <a:pPr lvl="1" eaLnBrk="1" hangingPunct="1"/>
            <a:r>
              <a:rPr lang="en-US" altLang="lv-LV" sz="2200" smtClean="0">
                <a:cs typeface="Tahoma" pitchFamily="34" charset="0"/>
              </a:rPr>
              <a:t>better transport solutions,</a:t>
            </a:r>
            <a:endParaRPr lang="lv-LV" altLang="lv-LV" sz="2200" smtClean="0">
              <a:cs typeface="Tahoma" pitchFamily="34" charset="0"/>
            </a:endParaRPr>
          </a:p>
          <a:p>
            <a:pPr lvl="1" eaLnBrk="1" hangingPunct="1"/>
            <a:r>
              <a:rPr lang="en-US" altLang="lv-LV" sz="2200" smtClean="0">
                <a:cs typeface="Tahoma" pitchFamily="34" charset="0"/>
              </a:rPr>
              <a:t>intelligent use of Information and Communication Technologies (ICT)</a:t>
            </a:r>
            <a:endParaRPr lang="lv-LV" altLang="lv-LV" sz="2200" smtClean="0">
              <a:cs typeface="Tahoma" pitchFamily="34" charset="0"/>
            </a:endParaRPr>
          </a:p>
        </p:txBody>
      </p:sp>
      <p:grpSp>
        <p:nvGrpSpPr>
          <p:cNvPr id="20487" name="Group 7"/>
          <p:cNvGrpSpPr>
            <a:grpSpLocks/>
          </p:cNvGrpSpPr>
          <p:nvPr/>
        </p:nvGrpSpPr>
        <p:grpSpPr bwMode="auto">
          <a:xfrm>
            <a:off x="-3175" y="0"/>
            <a:ext cx="9147175" cy="1225550"/>
            <a:chOff x="-3175" y="0"/>
            <a:chExt cx="9147175" cy="1225550"/>
          </a:xfrm>
        </p:grpSpPr>
        <p:pic>
          <p:nvPicPr>
            <p:cNvPr id="2048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Picture 6" descr="C:\Users\dina.berzina\AppData\Local\Microsoft\Windows\Temporary Internet Files\Content.IE5\CV3E1OJS\krasains_l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2150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2150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AD706C63-9D9D-4550-9174-F4E90B2A888E}" type="slidenum">
              <a:rPr lang="lv-LV" altLang="lv-LV" sz="1400"/>
              <a:pPr>
                <a:spcBef>
                  <a:spcPct val="0"/>
                </a:spcBef>
                <a:buClrTx/>
                <a:buSzTx/>
                <a:buFontTx/>
                <a:buNone/>
              </a:pPr>
              <a:t>19</a:t>
            </a:fld>
            <a:endParaRPr lang="lv-LV" altLang="lv-LV" sz="1400"/>
          </a:p>
        </p:txBody>
      </p:sp>
      <p:sp>
        <p:nvSpPr>
          <p:cNvPr id="21509" name="Rectangle 2"/>
          <p:cNvSpPr>
            <a:spLocks noGrp="1" noChangeArrowheads="1"/>
          </p:cNvSpPr>
          <p:nvPr>
            <p:ph type="title"/>
          </p:nvPr>
        </p:nvSpPr>
        <p:spPr>
          <a:xfrm>
            <a:off x="755650" y="1341438"/>
            <a:ext cx="8388350" cy="885825"/>
          </a:xfrm>
        </p:spPr>
        <p:txBody>
          <a:bodyPr/>
          <a:lstStyle/>
          <a:p>
            <a:pPr eaLnBrk="1" hangingPunct="1"/>
            <a:r>
              <a:rPr lang="en-US" altLang="lv-LV" sz="2800" b="1" smtClean="0">
                <a:solidFill>
                  <a:srgbClr val="669900"/>
                </a:solidFill>
                <a:cs typeface="Tahoma" pitchFamily="34" charset="0"/>
              </a:rPr>
              <a:t>Market Place of the European Innovation Partnership on Smart Cities and Communities</a:t>
            </a:r>
            <a:endParaRPr lang="en-GB" altLang="lv-LV" sz="2800" b="1" smtClean="0">
              <a:solidFill>
                <a:srgbClr val="669900"/>
              </a:solidFill>
              <a:cs typeface="Tahoma" pitchFamily="34" charset="0"/>
            </a:endParaRPr>
          </a:p>
        </p:txBody>
      </p:sp>
      <p:sp>
        <p:nvSpPr>
          <p:cNvPr id="21510" name="Rectangle 3"/>
          <p:cNvSpPr>
            <a:spLocks noGrp="1" noChangeArrowheads="1"/>
          </p:cNvSpPr>
          <p:nvPr>
            <p:ph type="body" idx="1"/>
          </p:nvPr>
        </p:nvSpPr>
        <p:spPr>
          <a:xfrm>
            <a:off x="0" y="2205038"/>
            <a:ext cx="9144000" cy="4103687"/>
          </a:xfrm>
        </p:spPr>
        <p:txBody>
          <a:bodyPr/>
          <a:lstStyle/>
          <a:p>
            <a:pPr eaLnBrk="1" hangingPunct="1">
              <a:buFont typeface="Wingdings" pitchFamily="2" charset="2"/>
              <a:buNone/>
            </a:pPr>
            <a:r>
              <a:rPr lang="lv-LV" altLang="lv-LV" sz="2000" i="1" smtClean="0">
                <a:cs typeface="Tahoma" pitchFamily="34" charset="0"/>
              </a:rPr>
              <a:t>	</a:t>
            </a:r>
            <a:r>
              <a:rPr lang="en-GB" altLang="lv-LV" sz="2000" i="1" smtClean="0">
                <a:cs typeface="Tahoma" pitchFamily="34" charset="0"/>
              </a:rPr>
              <a:t> </a:t>
            </a:r>
            <a:r>
              <a:rPr lang="en-GB" altLang="lv-LV" sz="2000" smtClean="0">
                <a:cs typeface="Tahoma" pitchFamily="34" charset="0"/>
              </a:rPr>
              <a:t>(</a:t>
            </a:r>
            <a:r>
              <a:rPr lang="lv-LV" altLang="lv-LV" sz="2000" smtClean="0">
                <a:cs typeface="Tahoma" pitchFamily="34" charset="0"/>
                <a:hlinkClick r:id="rId2"/>
              </a:rPr>
              <a:t>http://eu-smartcities.eu/priority-areas</a:t>
            </a:r>
            <a:r>
              <a:rPr lang="lv-LV" altLang="lv-LV" sz="2000" smtClean="0">
                <a:cs typeface="Tahoma" pitchFamily="34" charset="0"/>
              </a:rPr>
              <a:t>)</a:t>
            </a:r>
          </a:p>
          <a:p>
            <a:pPr eaLnBrk="1" hangingPunct="1">
              <a:spcBef>
                <a:spcPct val="0"/>
              </a:spcBef>
              <a:buFont typeface="Wingdings" pitchFamily="2" charset="2"/>
              <a:buNone/>
            </a:pPr>
            <a:r>
              <a:rPr lang="lv-LV" altLang="lv-LV" sz="2000" smtClean="0">
                <a:cs typeface="Tahoma" pitchFamily="34" charset="0"/>
              </a:rPr>
              <a:t> </a:t>
            </a:r>
            <a:r>
              <a:rPr lang="en-US" altLang="lv-LV" sz="2000" smtClean="0">
                <a:cs typeface="Tahoma" pitchFamily="34" charset="0"/>
              </a:rPr>
              <a:t>Priority areas are defined in the Strategic Implementation Plan of the European Innovation Partnership on Smart Cities and Communities</a:t>
            </a:r>
            <a:r>
              <a:rPr lang="lv-LV" altLang="lv-LV" sz="2000" smtClean="0">
                <a:cs typeface="Tahoma" pitchFamily="34" charset="0"/>
              </a:rPr>
              <a:t>: </a:t>
            </a:r>
          </a:p>
          <a:p>
            <a:pPr lvl="1" eaLnBrk="1" hangingPunct="1">
              <a:spcBef>
                <a:spcPct val="0"/>
              </a:spcBef>
            </a:pPr>
            <a:r>
              <a:rPr lang="en-US" altLang="lv-LV" sz="1800" smtClean="0">
                <a:cs typeface="Tahoma" pitchFamily="34" charset="0"/>
              </a:rPr>
              <a:t>Sustainable Urban Mobility</a:t>
            </a:r>
          </a:p>
          <a:p>
            <a:pPr lvl="1" eaLnBrk="1" hangingPunct="1">
              <a:spcBef>
                <a:spcPct val="0"/>
              </a:spcBef>
            </a:pPr>
            <a:r>
              <a:rPr lang="en-US" altLang="lv-LV" sz="1800" smtClean="0">
                <a:cs typeface="Tahoma" pitchFamily="34" charset="0"/>
              </a:rPr>
              <a:t> Sustainable Districts and Built Environment</a:t>
            </a:r>
          </a:p>
          <a:p>
            <a:pPr lvl="1" eaLnBrk="1" hangingPunct="1">
              <a:spcBef>
                <a:spcPct val="0"/>
              </a:spcBef>
            </a:pPr>
            <a:r>
              <a:rPr lang="en-US" altLang="lv-LV" sz="1800" smtClean="0">
                <a:cs typeface="Tahoma" pitchFamily="34" charset="0"/>
              </a:rPr>
              <a:t> Integrated Infrastructures and processes across Energy, ICT and Transport</a:t>
            </a:r>
          </a:p>
          <a:p>
            <a:pPr lvl="1" eaLnBrk="1" hangingPunct="1">
              <a:spcBef>
                <a:spcPct val="0"/>
              </a:spcBef>
            </a:pPr>
            <a:r>
              <a:rPr lang="en-US" altLang="lv-LV" sz="1800" smtClean="0">
                <a:cs typeface="Tahoma" pitchFamily="34" charset="0"/>
              </a:rPr>
              <a:t> Citizen focus</a:t>
            </a:r>
          </a:p>
          <a:p>
            <a:pPr lvl="1" eaLnBrk="1" hangingPunct="1">
              <a:spcBef>
                <a:spcPct val="0"/>
              </a:spcBef>
            </a:pPr>
            <a:r>
              <a:rPr lang="en-US" altLang="lv-LV" sz="1800" smtClean="0">
                <a:cs typeface="Tahoma" pitchFamily="34" charset="0"/>
              </a:rPr>
              <a:t> Policy and Regulation</a:t>
            </a:r>
          </a:p>
          <a:p>
            <a:pPr lvl="1" eaLnBrk="1" hangingPunct="1">
              <a:spcBef>
                <a:spcPct val="0"/>
              </a:spcBef>
            </a:pPr>
            <a:r>
              <a:rPr lang="en-US" altLang="lv-LV" sz="1800" smtClean="0">
                <a:cs typeface="Tahoma" pitchFamily="34" charset="0"/>
              </a:rPr>
              <a:t> Integrated Planning &amp; management</a:t>
            </a:r>
          </a:p>
          <a:p>
            <a:pPr lvl="1" eaLnBrk="1" hangingPunct="1">
              <a:spcBef>
                <a:spcPct val="0"/>
              </a:spcBef>
            </a:pPr>
            <a:r>
              <a:rPr lang="en-US" altLang="lv-LV" sz="1800" smtClean="0">
                <a:cs typeface="Tahoma" pitchFamily="34" charset="0"/>
              </a:rPr>
              <a:t> Knowledge Sharing </a:t>
            </a:r>
          </a:p>
          <a:p>
            <a:pPr lvl="1" eaLnBrk="1" hangingPunct="1">
              <a:spcBef>
                <a:spcPct val="0"/>
              </a:spcBef>
            </a:pPr>
            <a:r>
              <a:rPr lang="lv-LV" altLang="lv-LV" sz="1800" smtClean="0">
                <a:cs typeface="Tahoma" pitchFamily="34" charset="0"/>
              </a:rPr>
              <a:t> </a:t>
            </a:r>
            <a:r>
              <a:rPr lang="en-US" altLang="lv-LV" sz="1800" smtClean="0">
                <a:cs typeface="Tahoma" pitchFamily="34" charset="0"/>
              </a:rPr>
              <a:t>Baselines, Performance Indicators and Metrics</a:t>
            </a:r>
          </a:p>
          <a:p>
            <a:pPr lvl="1" eaLnBrk="1" hangingPunct="1">
              <a:spcBef>
                <a:spcPct val="0"/>
              </a:spcBef>
            </a:pPr>
            <a:r>
              <a:rPr lang="en-US" altLang="lv-LV" sz="1800" smtClean="0">
                <a:cs typeface="Tahoma" pitchFamily="34" charset="0"/>
              </a:rPr>
              <a:t> Open data governance</a:t>
            </a:r>
          </a:p>
          <a:p>
            <a:pPr lvl="1" eaLnBrk="1" hangingPunct="1">
              <a:spcBef>
                <a:spcPct val="0"/>
              </a:spcBef>
            </a:pPr>
            <a:r>
              <a:rPr lang="en-US" altLang="lv-LV" sz="1800" smtClean="0">
                <a:cs typeface="Tahoma" pitchFamily="34" charset="0"/>
              </a:rPr>
              <a:t> Standards</a:t>
            </a:r>
          </a:p>
          <a:p>
            <a:pPr lvl="1" eaLnBrk="1" hangingPunct="1">
              <a:spcBef>
                <a:spcPct val="0"/>
              </a:spcBef>
            </a:pPr>
            <a:r>
              <a:rPr lang="en-US" altLang="lv-LV" sz="1800" smtClean="0">
                <a:cs typeface="Tahoma" pitchFamily="34" charset="0"/>
              </a:rPr>
              <a:t> Business Models, Procurement and Funding</a:t>
            </a:r>
          </a:p>
        </p:txBody>
      </p:sp>
      <p:grpSp>
        <p:nvGrpSpPr>
          <p:cNvPr id="21511" name="Group 7"/>
          <p:cNvGrpSpPr>
            <a:grpSpLocks/>
          </p:cNvGrpSpPr>
          <p:nvPr/>
        </p:nvGrpSpPr>
        <p:grpSpPr bwMode="auto">
          <a:xfrm>
            <a:off x="0" y="0"/>
            <a:ext cx="9147175" cy="1225550"/>
            <a:chOff x="-3175" y="0"/>
            <a:chExt cx="9147175" cy="1225550"/>
          </a:xfrm>
        </p:grpSpPr>
        <p:pic>
          <p:nvPicPr>
            <p:cNvPr id="2151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3" name="Picture 6" descr="C:\Users\dina.berzina\AppData\Local\Microsoft\Windows\Temporary Internet Files\Content.IE5\CV3E1OJS\krasains_l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409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82EA91FA-DFA7-46E2-B4DF-293F66DFEDA2}" type="slidenum">
              <a:rPr lang="lv-LV" altLang="lv-LV" sz="1400"/>
              <a:pPr>
                <a:spcBef>
                  <a:spcPct val="0"/>
                </a:spcBef>
                <a:buClrTx/>
                <a:buSzTx/>
                <a:buFontTx/>
                <a:buNone/>
              </a:pPr>
              <a:t>2</a:t>
            </a:fld>
            <a:endParaRPr lang="lv-LV" altLang="lv-LV" sz="1400"/>
          </a:p>
        </p:txBody>
      </p:sp>
      <p:sp>
        <p:nvSpPr>
          <p:cNvPr id="4101" name="Rectangle 2"/>
          <p:cNvSpPr>
            <a:spLocks noGrp="1" noChangeArrowheads="1"/>
          </p:cNvSpPr>
          <p:nvPr>
            <p:ph type="title"/>
          </p:nvPr>
        </p:nvSpPr>
        <p:spPr>
          <a:xfrm>
            <a:off x="1187450" y="836613"/>
            <a:ext cx="7793038" cy="1055687"/>
          </a:xfrm>
        </p:spPr>
        <p:txBody>
          <a:bodyPr/>
          <a:lstStyle/>
          <a:p>
            <a:pPr eaLnBrk="1" hangingPunct="1"/>
            <a:r>
              <a:rPr lang="lv-LV" altLang="lv-LV" sz="4000" b="1" smtClean="0">
                <a:solidFill>
                  <a:srgbClr val="669900"/>
                </a:solidFill>
                <a:cs typeface="Tahoma" pitchFamily="34" charset="0"/>
              </a:rPr>
              <a:t>Programmas evolūcija</a:t>
            </a:r>
          </a:p>
        </p:txBody>
      </p:sp>
      <p:sp>
        <p:nvSpPr>
          <p:cNvPr id="4102" name="Rectangle 3"/>
          <p:cNvSpPr>
            <a:spLocks noGrp="1" noChangeArrowheads="1"/>
          </p:cNvSpPr>
          <p:nvPr>
            <p:ph type="body" idx="1"/>
          </p:nvPr>
        </p:nvSpPr>
        <p:spPr>
          <a:xfrm>
            <a:off x="395288" y="2060575"/>
            <a:ext cx="8351837" cy="4321175"/>
          </a:xfrm>
        </p:spPr>
        <p:txBody>
          <a:bodyPr/>
          <a:lstStyle/>
          <a:p>
            <a:pPr eaLnBrk="1" hangingPunct="1">
              <a:lnSpc>
                <a:spcPct val="80000"/>
              </a:lnSpc>
              <a:buFont typeface="Wingdings" pitchFamily="2" charset="2"/>
              <a:buNone/>
            </a:pPr>
            <a:r>
              <a:rPr lang="lv-LV" altLang="lv-LV" sz="2800" b="1" smtClean="0">
                <a:cs typeface="Tahoma" pitchFamily="34" charset="0"/>
              </a:rPr>
              <a:t>	Horizonts 2020 Enerģētikas programma </a:t>
            </a:r>
            <a:r>
              <a:rPr lang="lv-LV" altLang="lv-LV" sz="2800" smtClean="0">
                <a:cs typeface="Tahoma" pitchFamily="34" charset="0"/>
              </a:rPr>
              <a:t>ir divu iepriekšējo Ietvara programmu apvienojums:</a:t>
            </a:r>
            <a:r>
              <a:rPr lang="lv-LV" altLang="lv-LV" sz="2800" b="1" smtClean="0">
                <a:cs typeface="Tahoma" pitchFamily="34" charset="0"/>
              </a:rPr>
              <a:t> 7.IP “Enerģētika” </a:t>
            </a:r>
            <a:r>
              <a:rPr lang="lv-LV" altLang="lv-LV" sz="2800" smtClean="0">
                <a:cs typeface="Tahoma" pitchFamily="34" charset="0"/>
              </a:rPr>
              <a:t>un</a:t>
            </a:r>
            <a:r>
              <a:rPr lang="lv-LV" altLang="lv-LV" sz="2800" b="1" smtClean="0">
                <a:cs typeface="Tahoma" pitchFamily="34" charset="0"/>
              </a:rPr>
              <a:t> KIP “Saprātīga enerģija Eiropai” </a:t>
            </a:r>
            <a:r>
              <a:rPr lang="lv-LV" altLang="lv-LV" sz="2800" smtClean="0">
                <a:cs typeface="Tahoma" pitchFamily="34" charset="0"/>
              </a:rPr>
              <a:t>(</a:t>
            </a:r>
            <a:r>
              <a:rPr lang="lv-LV" altLang="lv-LV" sz="2800" i="1" smtClean="0">
                <a:cs typeface="Tahoma" pitchFamily="34" charset="0"/>
              </a:rPr>
              <a:t>CIP IEE</a:t>
            </a:r>
            <a:r>
              <a:rPr lang="lv-LV" altLang="lv-LV" sz="2800" smtClean="0">
                <a:cs typeface="Tahoma" pitchFamily="34" charset="0"/>
              </a:rPr>
              <a:t>)</a:t>
            </a:r>
          </a:p>
          <a:p>
            <a:pPr eaLnBrk="1" hangingPunct="1">
              <a:lnSpc>
                <a:spcPct val="80000"/>
              </a:lnSpc>
            </a:pPr>
            <a:r>
              <a:rPr lang="lv-LV" altLang="lv-LV" sz="2800" smtClean="0">
                <a:cs typeface="Tahoma" pitchFamily="34" charset="0"/>
              </a:rPr>
              <a:t>Programmas </a:t>
            </a:r>
            <a:r>
              <a:rPr lang="lv-LV" altLang="lv-LV" sz="2800" b="1" smtClean="0">
                <a:cs typeface="Tahoma" pitchFamily="34" charset="0"/>
              </a:rPr>
              <a:t>realizācija </a:t>
            </a:r>
            <a:r>
              <a:rPr lang="lv-LV" altLang="lv-LV" sz="2800" smtClean="0">
                <a:cs typeface="Tahoma" pitchFamily="34" charset="0"/>
              </a:rPr>
              <a:t>ar apakšlīgumu (</a:t>
            </a:r>
            <a:r>
              <a:rPr lang="en-GB" altLang="lv-LV" sz="2800" i="1" smtClean="0">
                <a:cs typeface="Tahoma" pitchFamily="34" charset="0"/>
              </a:rPr>
              <a:t>framework contract</a:t>
            </a:r>
            <a:r>
              <a:rPr lang="lv-LV" altLang="lv-LV" sz="2800" smtClean="0">
                <a:cs typeface="Tahoma" pitchFamily="34" charset="0"/>
              </a:rPr>
              <a:t>) tiks nodota</a:t>
            </a:r>
            <a:r>
              <a:rPr lang="lv-LV" altLang="lv-LV" sz="2800" b="1" smtClean="0">
                <a:cs typeface="Tahoma" pitchFamily="34" charset="0"/>
              </a:rPr>
              <a:t> INEA </a:t>
            </a:r>
            <a:r>
              <a:rPr lang="lv-LV" altLang="lv-LV" sz="2800" smtClean="0">
                <a:cs typeface="Tahoma" pitchFamily="34" charset="0"/>
              </a:rPr>
              <a:t>un </a:t>
            </a:r>
            <a:r>
              <a:rPr lang="lv-LV" altLang="lv-LV" sz="2800" b="1" smtClean="0">
                <a:cs typeface="Tahoma" pitchFamily="34" charset="0"/>
              </a:rPr>
              <a:t>EASME Izpildaģentūrām </a:t>
            </a:r>
            <a:r>
              <a:rPr lang="lv-LV" altLang="lv-LV" sz="2800" smtClean="0">
                <a:cs typeface="Tahoma" pitchFamily="34" charset="0"/>
              </a:rPr>
              <a:t>(kā tas jau bija </a:t>
            </a:r>
            <a:r>
              <a:rPr lang="lv-LV" altLang="lv-LV" sz="2800" i="1" smtClean="0">
                <a:cs typeface="Tahoma" pitchFamily="34" charset="0"/>
              </a:rPr>
              <a:t>CIP IEE</a:t>
            </a:r>
            <a:r>
              <a:rPr lang="lv-LV" altLang="lv-LV" sz="2800" smtClean="0">
                <a:cs typeface="Tahoma" pitchFamily="34" charset="0"/>
              </a:rPr>
              <a:t>)</a:t>
            </a:r>
          </a:p>
          <a:p>
            <a:pPr eaLnBrk="1" hangingPunct="1">
              <a:lnSpc>
                <a:spcPct val="80000"/>
              </a:lnSpc>
            </a:pPr>
            <a:r>
              <a:rPr lang="lv-LV" altLang="lv-LV" sz="2800" smtClean="0">
                <a:cs typeface="Tahoma" pitchFamily="34" charset="0"/>
              </a:rPr>
              <a:t>Visās </a:t>
            </a:r>
            <a:r>
              <a:rPr lang="lv-LV" altLang="lv-LV" sz="2800" smtClean="0">
                <a:latin typeface="Arial" charset="0"/>
                <a:cs typeface="Tahoma" pitchFamily="34" charset="0"/>
              </a:rPr>
              <a:t>H2020 sadaļās</a:t>
            </a:r>
            <a:r>
              <a:rPr lang="lv-LV" altLang="lv-LV" sz="2800" smtClean="0">
                <a:cs typeface="Tahoma" pitchFamily="34" charset="0"/>
              </a:rPr>
              <a:t> tiek realizēta </a:t>
            </a:r>
            <a:r>
              <a:rPr lang="lv-LV" altLang="lv-LV" sz="2800" b="1" smtClean="0">
                <a:cs typeface="Tahoma" pitchFamily="34" charset="0"/>
              </a:rPr>
              <a:t>2-gadu </a:t>
            </a:r>
            <a:r>
              <a:rPr lang="lv-LV" altLang="lv-LV" sz="2800" b="1" smtClean="0">
                <a:latin typeface="Arial" charset="0"/>
                <a:cs typeface="Tahoma" pitchFamily="34" charset="0"/>
              </a:rPr>
              <a:t>Darba </a:t>
            </a:r>
            <a:r>
              <a:rPr lang="lv-LV" altLang="lv-LV" sz="2800" b="1" smtClean="0">
                <a:cs typeface="Tahoma" pitchFamily="34" charset="0"/>
              </a:rPr>
              <a:t>programma: </a:t>
            </a:r>
            <a:r>
              <a:rPr lang="lv-LV" altLang="lv-LV" sz="2800" smtClean="0">
                <a:cs typeface="Tahoma" pitchFamily="34" charset="0"/>
              </a:rPr>
              <a:t>pašlaik </a:t>
            </a:r>
            <a:r>
              <a:rPr lang="lv-LV" altLang="lv-LV" sz="2800" b="1" smtClean="0">
                <a:cs typeface="Tahoma" pitchFamily="34" charset="0"/>
              </a:rPr>
              <a:t>2014.-2015.,</a:t>
            </a:r>
            <a:r>
              <a:rPr lang="lv-LV" altLang="lv-LV" sz="2800" smtClean="0">
                <a:cs typeface="Tahoma" pitchFamily="34" charset="0"/>
              </a:rPr>
              <a:t> tiek gatavota </a:t>
            </a:r>
            <a:r>
              <a:rPr lang="lv-LV" altLang="lv-LV" sz="2800" b="1" smtClean="0">
                <a:cs typeface="Tahoma" pitchFamily="34" charset="0"/>
              </a:rPr>
              <a:t>2016.-2017.</a:t>
            </a:r>
            <a:endParaRPr lang="lv-LV" altLang="lv-LV" sz="2800" smtClean="0">
              <a:cs typeface="Tahoma" pitchFamily="34" charset="0"/>
            </a:endParaRPr>
          </a:p>
        </p:txBody>
      </p:sp>
      <p:grpSp>
        <p:nvGrpSpPr>
          <p:cNvPr id="4103" name="Group 8"/>
          <p:cNvGrpSpPr>
            <a:grpSpLocks/>
          </p:cNvGrpSpPr>
          <p:nvPr/>
        </p:nvGrpSpPr>
        <p:grpSpPr bwMode="auto">
          <a:xfrm>
            <a:off x="-3175" y="0"/>
            <a:ext cx="9147175" cy="1225550"/>
            <a:chOff x="-3175" y="0"/>
            <a:chExt cx="9147175" cy="1225550"/>
          </a:xfrm>
        </p:grpSpPr>
        <p:pic>
          <p:nvPicPr>
            <p:cNvPr id="410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49155" name="Rectangle 3"/>
          <p:cNvSpPr>
            <a:spLocks noGrp="1" noChangeArrowheads="1"/>
          </p:cNvSpPr>
          <p:nvPr>
            <p:ph type="body" idx="1"/>
          </p:nvPr>
        </p:nvSpPr>
        <p:spPr>
          <a:xfrm>
            <a:off x="611188" y="2017713"/>
            <a:ext cx="8064500" cy="2851150"/>
          </a:xfrm>
        </p:spPr>
        <p:txBody>
          <a:bodyPr/>
          <a:lstStyle/>
          <a:p>
            <a:pPr algn="ctr" eaLnBrk="1" hangingPunct="1">
              <a:buFont typeface="Wingdings" pitchFamily="2" charset="2"/>
              <a:buNone/>
            </a:pPr>
            <a:r>
              <a:rPr lang="lv-LV" altLang="en-US" sz="4000" b="1" smtClean="0">
                <a:effectLst>
                  <a:outerShdw blurRad="38100" dist="38100" dir="2700000" algn="tl">
                    <a:srgbClr val="C0C0C0"/>
                  </a:outerShdw>
                </a:effectLst>
                <a:cs typeface="Tahoma" pitchFamily="34" charset="0"/>
              </a:rPr>
              <a:t>NKP eksperti Jūsu rīcībā 24/7!</a:t>
            </a:r>
          </a:p>
          <a:p>
            <a:pPr algn="ctr" eaLnBrk="1" hangingPunct="1">
              <a:buFont typeface="Wingdings" pitchFamily="2" charset="2"/>
              <a:buNone/>
            </a:pPr>
            <a:r>
              <a:rPr lang="lv-LV" altLang="en-US" smtClean="0">
                <a:cs typeface="Tahoma" pitchFamily="34" charset="0"/>
                <a:hlinkClick r:id="rId2"/>
              </a:rPr>
              <a:t>www.h2020.lv</a:t>
            </a:r>
            <a:r>
              <a:rPr lang="lv-LV" altLang="en-US" smtClean="0">
                <a:cs typeface="Tahoma" pitchFamily="34" charset="0"/>
              </a:rPr>
              <a:t> (</a:t>
            </a:r>
            <a:r>
              <a:rPr lang="en-GB" altLang="en-US" i="1" smtClean="0">
                <a:cs typeface="Tahoma" pitchFamily="34" charset="0"/>
              </a:rPr>
              <a:t>under construction</a:t>
            </a:r>
            <a:r>
              <a:rPr lang="lv-LV" altLang="en-US" smtClean="0">
                <a:cs typeface="Tahoma" pitchFamily="34" charset="0"/>
              </a:rPr>
              <a:t>)</a:t>
            </a:r>
          </a:p>
          <a:p>
            <a:pPr eaLnBrk="1" hangingPunct="1">
              <a:buFont typeface="Wingdings" pitchFamily="2" charset="2"/>
              <a:buNone/>
            </a:pPr>
            <a:endParaRPr lang="lv-LV" altLang="en-US" smtClean="0">
              <a:cs typeface="Tahoma" pitchFamily="34" charset="0"/>
            </a:endParaRPr>
          </a:p>
        </p:txBody>
      </p:sp>
      <p:sp>
        <p:nvSpPr>
          <p:cNvPr id="22533" name="Rectangle 4"/>
          <p:cNvSpPr>
            <a:spLocks noChangeArrowheads="1"/>
          </p:cNvSpPr>
          <p:nvPr/>
        </p:nvSpPr>
        <p:spPr bwMode="auto">
          <a:xfrm>
            <a:off x="1908175" y="4868863"/>
            <a:ext cx="6904038"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lgn="r" eaLnBrk="1" hangingPunct="1">
              <a:lnSpc>
                <a:spcPct val="90000"/>
              </a:lnSpc>
              <a:buFont typeface="Wingdings" pitchFamily="2" charset="2"/>
              <a:buNone/>
            </a:pPr>
            <a:r>
              <a:rPr lang="lv-LV" altLang="lv-LV" sz="2400">
                <a:cs typeface="Tahoma" pitchFamily="34" charset="0"/>
              </a:rPr>
              <a:t>Dina Bērziņa,</a:t>
            </a:r>
          </a:p>
          <a:p>
            <a:pPr algn="r" eaLnBrk="1" hangingPunct="1">
              <a:lnSpc>
                <a:spcPct val="90000"/>
              </a:lnSpc>
              <a:buFont typeface="Wingdings" pitchFamily="2" charset="2"/>
              <a:buNone/>
            </a:pPr>
            <a:r>
              <a:rPr lang="lv-LV" altLang="lv-LV" sz="2400">
                <a:cs typeface="Tahoma" pitchFamily="34" charset="0"/>
              </a:rPr>
              <a:t>dinab@latnet.lv un dina.berzina@viaa.gov.lv</a:t>
            </a:r>
          </a:p>
        </p:txBody>
      </p:sp>
      <p:grpSp>
        <p:nvGrpSpPr>
          <p:cNvPr id="22534" name="Group 7"/>
          <p:cNvGrpSpPr>
            <a:grpSpLocks/>
          </p:cNvGrpSpPr>
          <p:nvPr/>
        </p:nvGrpSpPr>
        <p:grpSpPr bwMode="auto">
          <a:xfrm>
            <a:off x="-3175" y="0"/>
            <a:ext cx="9147175" cy="1225550"/>
            <a:chOff x="-3175" y="0"/>
            <a:chExt cx="9147175" cy="1225550"/>
          </a:xfrm>
        </p:grpSpPr>
        <p:pic>
          <p:nvPicPr>
            <p:cNvPr id="2253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6" name="Picture 6" descr="C:\Users\dina.berzina\AppData\Local\Microsoft\Windows\Temporary Internet Files\Content.IE5\CV3E1OJS\krasains_l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512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512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071CC896-9501-4DCA-80A3-FE28249C8BDC}" type="slidenum">
              <a:rPr lang="lv-LV" altLang="lv-LV" sz="1400"/>
              <a:pPr>
                <a:spcBef>
                  <a:spcPct val="0"/>
                </a:spcBef>
                <a:buClrTx/>
                <a:buSzTx/>
                <a:buFontTx/>
                <a:buNone/>
              </a:pPr>
              <a:t>3</a:t>
            </a:fld>
            <a:endParaRPr lang="lv-LV" altLang="lv-LV" sz="1400"/>
          </a:p>
        </p:txBody>
      </p:sp>
      <p:sp>
        <p:nvSpPr>
          <p:cNvPr id="5125" name="Rectangle 2"/>
          <p:cNvSpPr>
            <a:spLocks noGrp="1" noChangeArrowheads="1"/>
          </p:cNvSpPr>
          <p:nvPr>
            <p:ph type="title"/>
          </p:nvPr>
        </p:nvSpPr>
        <p:spPr>
          <a:xfrm>
            <a:off x="755650" y="836613"/>
            <a:ext cx="8388350" cy="1055687"/>
          </a:xfrm>
        </p:spPr>
        <p:txBody>
          <a:bodyPr/>
          <a:lstStyle/>
          <a:p>
            <a:pPr eaLnBrk="1" hangingPunct="1"/>
            <a:r>
              <a:rPr lang="en-GB" altLang="lv-LV" sz="2900" b="1" smtClean="0">
                <a:solidFill>
                  <a:srgbClr val="669900"/>
                </a:solidFill>
                <a:cs typeface="Tahoma" pitchFamily="34" charset="0"/>
              </a:rPr>
              <a:t>Secure, clean and efficient energy in H2020</a:t>
            </a:r>
          </a:p>
        </p:txBody>
      </p:sp>
      <p:sp>
        <p:nvSpPr>
          <p:cNvPr id="5126" name="Rectangle 3"/>
          <p:cNvSpPr>
            <a:spLocks noGrp="1" noChangeArrowheads="1"/>
          </p:cNvSpPr>
          <p:nvPr>
            <p:ph type="body" idx="1"/>
          </p:nvPr>
        </p:nvSpPr>
        <p:spPr>
          <a:xfrm>
            <a:off x="0" y="2060575"/>
            <a:ext cx="8964613" cy="4321175"/>
          </a:xfrm>
        </p:spPr>
        <p:txBody>
          <a:bodyPr/>
          <a:lstStyle/>
          <a:p>
            <a:pPr eaLnBrk="1" hangingPunct="1">
              <a:spcBef>
                <a:spcPct val="0"/>
              </a:spcBef>
            </a:pPr>
            <a:r>
              <a:rPr lang="en-GB" altLang="lv-LV" sz="2400" smtClean="0">
                <a:cs typeface="Tahoma" pitchFamily="34" charset="0"/>
              </a:rPr>
              <a:t>designed by merging:</a:t>
            </a:r>
            <a:r>
              <a:rPr lang="en-GB" altLang="lv-LV" sz="2400" b="1" smtClean="0">
                <a:cs typeface="Tahoma" pitchFamily="34" charset="0"/>
              </a:rPr>
              <a:t> FP7 “Energy” </a:t>
            </a:r>
            <a:r>
              <a:rPr lang="en-GB" altLang="lv-LV" sz="2400" smtClean="0">
                <a:cs typeface="Tahoma" pitchFamily="34" charset="0"/>
              </a:rPr>
              <a:t>and</a:t>
            </a:r>
            <a:r>
              <a:rPr lang="en-GB" altLang="lv-LV" sz="2400" b="1" smtClean="0">
                <a:cs typeface="Tahoma" pitchFamily="34" charset="0"/>
              </a:rPr>
              <a:t> CIP “Intelligent Energy Europe” </a:t>
            </a:r>
            <a:r>
              <a:rPr lang="en-GB" altLang="lv-LV" sz="2400" smtClean="0">
                <a:cs typeface="Tahoma" pitchFamily="34" charset="0"/>
              </a:rPr>
              <a:t>(CIP IEE):</a:t>
            </a:r>
          </a:p>
          <a:p>
            <a:pPr lvl="1" eaLnBrk="1" hangingPunct="1">
              <a:spcBef>
                <a:spcPct val="0"/>
              </a:spcBef>
            </a:pPr>
            <a:r>
              <a:rPr lang="en-GB" altLang="lv-LV" sz="2000" smtClean="0">
                <a:cs typeface="Tahoma" pitchFamily="34" charset="0"/>
              </a:rPr>
              <a:t>Topics EE4, EE5, EE7, EE8, EE9, EE10, EE14, EE15, EE16, EE17, EE19, EE20, EE21, LCE4, LCE14 and ‘Other Actions’ come from IEE</a:t>
            </a:r>
          </a:p>
          <a:p>
            <a:pPr eaLnBrk="1" hangingPunct="1">
              <a:spcBef>
                <a:spcPct val="0"/>
              </a:spcBef>
            </a:pPr>
            <a:r>
              <a:rPr lang="en-GB" altLang="lv-LV" sz="2400" smtClean="0">
                <a:cs typeface="Tahoma" pitchFamily="34" charset="0"/>
              </a:rPr>
              <a:t>2 responsible DGs:</a:t>
            </a:r>
          </a:p>
          <a:p>
            <a:pPr lvl="1" eaLnBrk="1" hangingPunct="1">
              <a:spcBef>
                <a:spcPct val="0"/>
              </a:spcBef>
            </a:pPr>
            <a:r>
              <a:rPr lang="en-GB" altLang="lv-LV" sz="2000" b="1" smtClean="0">
                <a:cs typeface="Tahoma" pitchFamily="34" charset="0"/>
              </a:rPr>
              <a:t>DG ENER</a:t>
            </a:r>
            <a:r>
              <a:rPr lang="en-GB" altLang="lv-LV" sz="2000" smtClean="0">
                <a:cs typeface="Tahoma" pitchFamily="34" charset="0"/>
              </a:rPr>
              <a:t> (units C2 and C3 responsible for EE, SCC and the parts “grids” and “storage” in LCE);</a:t>
            </a:r>
          </a:p>
          <a:p>
            <a:pPr lvl="1" eaLnBrk="1" hangingPunct="1">
              <a:spcBef>
                <a:spcPct val="0"/>
              </a:spcBef>
            </a:pPr>
            <a:r>
              <a:rPr lang="en-GB" altLang="lv-LV" sz="2000" b="1" smtClean="0"/>
              <a:t>DG RTD </a:t>
            </a:r>
            <a:r>
              <a:rPr lang="en-GB" altLang="lv-LV" sz="2000" smtClean="0"/>
              <a:t>(</a:t>
            </a:r>
            <a:r>
              <a:rPr lang="en-GB" altLang="lv-LV" sz="2000" smtClean="0">
                <a:cs typeface="Tahoma" pitchFamily="34" charset="0"/>
              </a:rPr>
              <a:t>units </a:t>
            </a:r>
            <a:r>
              <a:rPr lang="en-GB" altLang="lv-LV" sz="2000" smtClean="0"/>
              <a:t>G1, G2, G3, G4 – the rest)</a:t>
            </a:r>
          </a:p>
          <a:p>
            <a:pPr eaLnBrk="1" hangingPunct="1">
              <a:spcBef>
                <a:spcPct val="0"/>
              </a:spcBef>
            </a:pPr>
            <a:r>
              <a:rPr lang="en-GB" altLang="lv-LV" sz="2400" smtClean="0">
                <a:cs typeface="Tahoma" pitchFamily="34" charset="0"/>
              </a:rPr>
              <a:t>2 implementing </a:t>
            </a:r>
            <a:r>
              <a:rPr lang="en-GB" altLang="lv-LV" sz="2400" smtClean="0"/>
              <a:t>Executive Agencies:</a:t>
            </a:r>
            <a:endParaRPr lang="lv-LV" altLang="lv-LV" sz="2400" smtClean="0"/>
          </a:p>
          <a:p>
            <a:pPr lvl="1" eaLnBrk="1" hangingPunct="1">
              <a:spcBef>
                <a:spcPct val="0"/>
              </a:spcBef>
            </a:pPr>
            <a:r>
              <a:rPr lang="en-GB" altLang="lv-LV" sz="2000" b="1" smtClean="0"/>
              <a:t>INEA</a:t>
            </a:r>
            <a:r>
              <a:rPr lang="lv-LV" altLang="lv-LV" sz="2000" smtClean="0"/>
              <a:t> - </a:t>
            </a:r>
            <a:r>
              <a:rPr lang="en-US" altLang="lv-LV" sz="2000" smtClean="0"/>
              <a:t>Innovation and Network Executive Agency</a:t>
            </a:r>
            <a:r>
              <a:rPr lang="en-GB" altLang="lv-LV" sz="2000" smtClean="0"/>
              <a:t> </a:t>
            </a:r>
            <a:r>
              <a:rPr lang="en-GB" altLang="lv-LV" sz="1800" smtClean="0"/>
              <a:t>(ex TEN-TEA)</a:t>
            </a:r>
            <a:endParaRPr lang="lv-LV" altLang="lv-LV" sz="1800" smtClean="0"/>
          </a:p>
          <a:p>
            <a:pPr lvl="1" eaLnBrk="1" hangingPunct="1">
              <a:spcBef>
                <a:spcPct val="0"/>
              </a:spcBef>
            </a:pPr>
            <a:r>
              <a:rPr lang="en-GB" altLang="lv-LV" sz="2000" b="1" smtClean="0"/>
              <a:t>EASME</a:t>
            </a:r>
            <a:r>
              <a:rPr lang="lv-LV" altLang="lv-LV" sz="2000" b="1" smtClean="0"/>
              <a:t> </a:t>
            </a:r>
            <a:r>
              <a:rPr lang="lv-LV" altLang="lv-LV" sz="2000" smtClean="0"/>
              <a:t>- </a:t>
            </a:r>
            <a:r>
              <a:rPr lang="en-US" altLang="lv-LV" sz="2000" smtClean="0"/>
              <a:t>Executive Agency for Small and Medium Enterprises</a:t>
            </a:r>
            <a:r>
              <a:rPr lang="lv-LV" altLang="lv-LV" sz="2000" smtClean="0"/>
              <a:t> </a:t>
            </a:r>
            <a:r>
              <a:rPr lang="lv-LV" altLang="lv-LV" sz="1800" smtClean="0"/>
              <a:t>(ex EACI)</a:t>
            </a:r>
            <a:endParaRPr lang="en-GB" altLang="lv-LV" sz="1800" smtClean="0">
              <a:cs typeface="Tahoma" pitchFamily="34" charset="0"/>
            </a:endParaRPr>
          </a:p>
          <a:p>
            <a:pPr eaLnBrk="1" hangingPunct="1">
              <a:spcBef>
                <a:spcPct val="0"/>
              </a:spcBef>
            </a:pPr>
            <a:r>
              <a:rPr lang="en-GB" altLang="lv-LV" sz="2400" smtClean="0">
                <a:cs typeface="Tahoma" pitchFamily="34" charset="0"/>
              </a:rPr>
              <a:t>Two-year Work Programmes</a:t>
            </a:r>
            <a:r>
              <a:rPr lang="en-GB" altLang="lv-LV" sz="2400" b="1" smtClean="0">
                <a:cs typeface="Tahoma" pitchFamily="34" charset="0"/>
              </a:rPr>
              <a:t>: </a:t>
            </a:r>
            <a:r>
              <a:rPr lang="en-GB" altLang="lv-LV" sz="2400" smtClean="0">
                <a:cs typeface="Tahoma" pitchFamily="34" charset="0"/>
              </a:rPr>
              <a:t>currently </a:t>
            </a:r>
            <a:r>
              <a:rPr lang="en-GB" altLang="lv-LV" sz="2400" b="1" smtClean="0">
                <a:cs typeface="Tahoma" pitchFamily="34" charset="0"/>
              </a:rPr>
              <a:t>2014-2015,</a:t>
            </a:r>
            <a:r>
              <a:rPr lang="en-GB" altLang="lv-LV" sz="2400" smtClean="0">
                <a:cs typeface="Tahoma" pitchFamily="34" charset="0"/>
              </a:rPr>
              <a:t> under preparation </a:t>
            </a:r>
            <a:r>
              <a:rPr lang="en-GB" altLang="lv-LV" sz="2400" b="1" smtClean="0">
                <a:cs typeface="Tahoma" pitchFamily="34" charset="0"/>
              </a:rPr>
              <a:t>2016-2017</a:t>
            </a:r>
            <a:endParaRPr lang="en-GB" altLang="lv-LV" sz="2400" smtClean="0">
              <a:cs typeface="Tahoma" pitchFamily="34" charset="0"/>
            </a:endParaRPr>
          </a:p>
        </p:txBody>
      </p:sp>
      <p:grpSp>
        <p:nvGrpSpPr>
          <p:cNvPr id="5127" name="Group 8"/>
          <p:cNvGrpSpPr>
            <a:grpSpLocks/>
          </p:cNvGrpSpPr>
          <p:nvPr/>
        </p:nvGrpSpPr>
        <p:grpSpPr bwMode="auto">
          <a:xfrm>
            <a:off x="-3175" y="0"/>
            <a:ext cx="9147175" cy="1225550"/>
            <a:chOff x="-3175" y="0"/>
            <a:chExt cx="9147175" cy="1225550"/>
          </a:xfrm>
        </p:grpSpPr>
        <p:pic>
          <p:nvPicPr>
            <p:cNvPr id="512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9"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83F1FB42-9766-4E57-B887-AEAE17BA2B90}" type="slidenum">
              <a:rPr lang="lv-LV" altLang="lv-LV" sz="1400"/>
              <a:pPr>
                <a:spcBef>
                  <a:spcPct val="0"/>
                </a:spcBef>
                <a:buClrTx/>
                <a:buSzTx/>
                <a:buFontTx/>
                <a:buNone/>
              </a:pPr>
              <a:t>4</a:t>
            </a:fld>
            <a:endParaRPr lang="lv-LV" altLang="lv-LV" sz="1400"/>
          </a:p>
        </p:txBody>
      </p:sp>
      <p:sp>
        <p:nvSpPr>
          <p:cNvPr id="6149" name="Rectangle 2"/>
          <p:cNvSpPr>
            <a:spLocks noGrp="1" noChangeArrowheads="1"/>
          </p:cNvSpPr>
          <p:nvPr>
            <p:ph type="title"/>
          </p:nvPr>
        </p:nvSpPr>
        <p:spPr>
          <a:xfrm>
            <a:off x="611188" y="260350"/>
            <a:ext cx="8332787" cy="1127125"/>
          </a:xfrm>
        </p:spPr>
        <p:txBody>
          <a:bodyPr/>
          <a:lstStyle/>
          <a:p>
            <a:pPr eaLnBrk="1" hangingPunct="1"/>
            <a:r>
              <a:rPr lang="lv-LV" altLang="lv-LV" sz="4000" b="1" smtClean="0">
                <a:solidFill>
                  <a:srgbClr val="669900"/>
                </a:solidFill>
                <a:cs typeface="Tahoma" pitchFamily="34" charset="0"/>
              </a:rPr>
              <a:t>Enerģētikas Projektu konkursi</a:t>
            </a:r>
            <a:br>
              <a:rPr lang="lv-LV" altLang="lv-LV" sz="4000" b="1" smtClean="0">
                <a:solidFill>
                  <a:srgbClr val="669900"/>
                </a:solidFill>
                <a:cs typeface="Tahoma" pitchFamily="34" charset="0"/>
              </a:rPr>
            </a:br>
            <a:r>
              <a:rPr lang="en-GB" altLang="lv-LV" sz="4000" b="1" smtClean="0">
                <a:solidFill>
                  <a:srgbClr val="669900"/>
                </a:solidFill>
                <a:cs typeface="Tahoma" pitchFamily="34" charset="0"/>
              </a:rPr>
              <a:t>Energy Calls </a:t>
            </a:r>
            <a:r>
              <a:rPr lang="en-GB" altLang="lv-LV" sz="4000" smtClean="0">
                <a:solidFill>
                  <a:srgbClr val="669900"/>
                </a:solidFill>
                <a:cs typeface="Tahoma" pitchFamily="34" charset="0"/>
              </a:rPr>
              <a:t>(Open) </a:t>
            </a:r>
            <a:r>
              <a:rPr lang="en-GB" altLang="lv-LV" sz="2400" b="1" smtClean="0">
                <a:solidFill>
                  <a:srgbClr val="669900"/>
                </a:solidFill>
                <a:cs typeface="Tahoma" pitchFamily="34" charset="0"/>
              </a:rPr>
              <a:t>1</a:t>
            </a:r>
          </a:p>
        </p:txBody>
      </p:sp>
      <p:pic>
        <p:nvPicPr>
          <p:cNvPr id="6150"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8313" y="1311275"/>
            <a:ext cx="8064500" cy="5430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717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6A51EF8E-602C-4F17-A3BF-C290A61ED107}" type="slidenum">
              <a:rPr lang="lv-LV" altLang="lv-LV" sz="1400"/>
              <a:pPr>
                <a:spcBef>
                  <a:spcPct val="0"/>
                </a:spcBef>
                <a:buClrTx/>
                <a:buSzTx/>
                <a:buFontTx/>
                <a:buNone/>
              </a:pPr>
              <a:t>5</a:t>
            </a:fld>
            <a:endParaRPr lang="lv-LV" altLang="lv-LV" sz="1400"/>
          </a:p>
        </p:txBody>
      </p:sp>
      <p:sp>
        <p:nvSpPr>
          <p:cNvPr id="7173" name="Rectangle 2"/>
          <p:cNvSpPr>
            <a:spLocks noGrp="1" noChangeArrowheads="1"/>
          </p:cNvSpPr>
          <p:nvPr>
            <p:ph type="title"/>
          </p:nvPr>
        </p:nvSpPr>
        <p:spPr>
          <a:xfrm>
            <a:off x="684213" y="476250"/>
            <a:ext cx="8332787" cy="1127125"/>
          </a:xfrm>
        </p:spPr>
        <p:txBody>
          <a:bodyPr/>
          <a:lstStyle/>
          <a:p>
            <a:pPr eaLnBrk="1" hangingPunct="1"/>
            <a:r>
              <a:rPr lang="lv-LV" altLang="lv-LV" sz="4000" b="1" smtClean="0">
                <a:solidFill>
                  <a:srgbClr val="669900"/>
                </a:solidFill>
                <a:cs typeface="Tahoma" pitchFamily="34" charset="0"/>
              </a:rPr>
              <a:t>Enerģētikas Projektu konkursi</a:t>
            </a:r>
            <a:br>
              <a:rPr lang="lv-LV" altLang="lv-LV" sz="4000" b="1" smtClean="0">
                <a:solidFill>
                  <a:srgbClr val="669900"/>
                </a:solidFill>
                <a:cs typeface="Tahoma" pitchFamily="34" charset="0"/>
              </a:rPr>
            </a:br>
            <a:r>
              <a:rPr lang="en-GB" altLang="lv-LV" sz="4000" b="1" smtClean="0">
                <a:solidFill>
                  <a:srgbClr val="669900"/>
                </a:solidFill>
                <a:cs typeface="Tahoma" pitchFamily="34" charset="0"/>
              </a:rPr>
              <a:t>Energy Calls </a:t>
            </a:r>
            <a:r>
              <a:rPr lang="en-GB" altLang="lv-LV" sz="4000" smtClean="0">
                <a:solidFill>
                  <a:srgbClr val="669900"/>
                </a:solidFill>
                <a:cs typeface="Tahoma" pitchFamily="34" charset="0"/>
              </a:rPr>
              <a:t>(Forthcoming) </a:t>
            </a:r>
            <a:r>
              <a:rPr lang="en-GB" altLang="lv-LV" sz="2400" b="1" smtClean="0">
                <a:solidFill>
                  <a:srgbClr val="669900"/>
                </a:solidFill>
                <a:cs typeface="Tahoma" pitchFamily="34" charset="0"/>
              </a:rPr>
              <a:t>2</a:t>
            </a:r>
          </a:p>
        </p:txBody>
      </p:sp>
      <p:pic>
        <p:nvPicPr>
          <p:cNvPr id="7174"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1773238"/>
            <a:ext cx="844867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819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819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26C287F5-D5E9-4871-9FFC-EC28D7C654F9}" type="slidenum">
              <a:rPr lang="lv-LV" altLang="lv-LV" sz="1400"/>
              <a:pPr>
                <a:spcBef>
                  <a:spcPct val="0"/>
                </a:spcBef>
                <a:buClrTx/>
                <a:buSzTx/>
                <a:buFontTx/>
                <a:buNone/>
              </a:pPr>
              <a:t>6</a:t>
            </a:fld>
            <a:endParaRPr lang="lv-LV" altLang="lv-LV" sz="1400"/>
          </a:p>
        </p:txBody>
      </p:sp>
      <p:sp>
        <p:nvSpPr>
          <p:cNvPr id="8197" name="Rectangle 2"/>
          <p:cNvSpPr>
            <a:spLocks noGrp="1" noChangeArrowheads="1"/>
          </p:cNvSpPr>
          <p:nvPr>
            <p:ph type="title"/>
          </p:nvPr>
        </p:nvSpPr>
        <p:spPr>
          <a:xfrm>
            <a:off x="611188" y="260350"/>
            <a:ext cx="8332787" cy="1127125"/>
          </a:xfrm>
        </p:spPr>
        <p:txBody>
          <a:bodyPr/>
          <a:lstStyle/>
          <a:p>
            <a:pPr eaLnBrk="1" hangingPunct="1"/>
            <a:r>
              <a:rPr lang="lv-LV" altLang="lv-LV" sz="4000" b="1" smtClean="0">
                <a:solidFill>
                  <a:srgbClr val="669900"/>
                </a:solidFill>
                <a:cs typeface="Tahoma" pitchFamily="34" charset="0"/>
              </a:rPr>
              <a:t>Enerģētikas Projektu konkursi</a:t>
            </a:r>
            <a:br>
              <a:rPr lang="lv-LV" altLang="lv-LV" sz="4000" b="1" smtClean="0">
                <a:solidFill>
                  <a:srgbClr val="669900"/>
                </a:solidFill>
                <a:cs typeface="Tahoma" pitchFamily="34" charset="0"/>
              </a:rPr>
            </a:br>
            <a:r>
              <a:rPr lang="en-GB" altLang="lv-LV" sz="4000" b="1" smtClean="0">
                <a:solidFill>
                  <a:srgbClr val="669900"/>
                </a:solidFill>
                <a:cs typeface="Tahoma" pitchFamily="34" charset="0"/>
              </a:rPr>
              <a:t>Energy Calls </a:t>
            </a:r>
            <a:r>
              <a:rPr lang="en-GB" altLang="lv-LV" sz="2400" b="1" smtClean="0">
                <a:solidFill>
                  <a:srgbClr val="669900"/>
                </a:solidFill>
                <a:cs typeface="Tahoma" pitchFamily="34" charset="0"/>
              </a:rPr>
              <a:t>3</a:t>
            </a:r>
          </a:p>
        </p:txBody>
      </p:sp>
      <p:sp>
        <p:nvSpPr>
          <p:cNvPr id="8198" name="Rectangle 6"/>
          <p:cNvSpPr>
            <a:spLocks noChangeArrowheads="1"/>
          </p:cNvSpPr>
          <p:nvPr/>
        </p:nvSpPr>
        <p:spPr bwMode="auto">
          <a:xfrm>
            <a:off x="323850" y="1628775"/>
            <a:ext cx="8569325" cy="504825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eaLnBrk="1" hangingPunct="1">
              <a:spcBef>
                <a:spcPct val="0"/>
              </a:spcBef>
              <a:buClrTx/>
              <a:buSzTx/>
              <a:buFontTx/>
              <a:buNone/>
            </a:pPr>
            <a:r>
              <a:rPr lang="en-GB" altLang="lv-LV" sz="1400"/>
              <a:t>•	EE-06-2015: Demand response in blocks of buildings</a:t>
            </a:r>
          </a:p>
          <a:p>
            <a:pPr eaLnBrk="1" hangingPunct="1">
              <a:spcBef>
                <a:spcPct val="0"/>
              </a:spcBef>
              <a:buClrTx/>
              <a:buSzTx/>
              <a:buFontTx/>
              <a:buNone/>
            </a:pPr>
            <a:r>
              <a:rPr lang="en-GB" altLang="lv-LV" sz="1400"/>
              <a:t>•	EE-11-2015: New ICT-based solutions for energy efficiency</a:t>
            </a:r>
          </a:p>
          <a:p>
            <a:pPr eaLnBrk="1" hangingPunct="1">
              <a:spcBef>
                <a:spcPct val="0"/>
              </a:spcBef>
              <a:buClrTx/>
              <a:buSzTx/>
              <a:buFontTx/>
              <a:buNone/>
            </a:pPr>
            <a:r>
              <a:rPr lang="en-GB" altLang="lv-LV" sz="1400"/>
              <a:t>•	EE-13-2015: Technology for district heating and cooling</a:t>
            </a:r>
          </a:p>
          <a:p>
            <a:pPr eaLnBrk="1" hangingPunct="1">
              <a:spcBef>
                <a:spcPct val="0"/>
              </a:spcBef>
              <a:buClrTx/>
              <a:buSzTx/>
              <a:buFontTx/>
              <a:buNone/>
            </a:pPr>
            <a:r>
              <a:rPr lang="en-GB" altLang="lv-LV" sz="1400"/>
              <a:t>•	EE-20-2015: Project development assistance for innovative bankable and aggregated sustainable energy investment schemes and projects</a:t>
            </a:r>
          </a:p>
          <a:p>
            <a:pPr eaLnBrk="1" hangingPunct="1">
              <a:spcBef>
                <a:spcPct val="0"/>
              </a:spcBef>
              <a:buClrTx/>
              <a:buSzTx/>
              <a:buFontTx/>
              <a:buNone/>
            </a:pPr>
            <a:r>
              <a:rPr lang="en-GB" altLang="lv-LV" sz="1400"/>
              <a:t>•	LCE-03-2015: Demonstration of renewable electricity and heating/cooling technologies</a:t>
            </a:r>
          </a:p>
          <a:p>
            <a:pPr eaLnBrk="1" hangingPunct="1">
              <a:spcBef>
                <a:spcPct val="0"/>
              </a:spcBef>
              <a:buClrTx/>
              <a:buSzTx/>
              <a:buFontTx/>
              <a:buNone/>
            </a:pPr>
            <a:r>
              <a:rPr lang="en-GB" altLang="lv-LV" sz="1400"/>
              <a:t>•	LCE-04-2015: Market uptake of existing and emerging renewable electricity, heating and cooling technologies</a:t>
            </a:r>
          </a:p>
          <a:p>
            <a:pPr eaLnBrk="1" hangingPunct="1">
              <a:spcBef>
                <a:spcPct val="0"/>
              </a:spcBef>
              <a:buClrTx/>
              <a:buSzTx/>
              <a:buFontTx/>
              <a:buNone/>
            </a:pPr>
            <a:r>
              <a:rPr lang="en-GB" altLang="lv-LV" sz="1400"/>
              <a:t>•	LCE-05-2015: Innovation and technologies for the deployment of meshed off-shore grids </a:t>
            </a:r>
          </a:p>
          <a:p>
            <a:pPr eaLnBrk="1" hangingPunct="1">
              <a:spcBef>
                <a:spcPct val="0"/>
              </a:spcBef>
              <a:buClrTx/>
              <a:buSzTx/>
              <a:buFontTx/>
              <a:buNone/>
            </a:pPr>
            <a:r>
              <a:rPr lang="en-GB" altLang="lv-LV" sz="1400"/>
              <a:t>•	LCE-06-2015: Transmission grid and wholesale market</a:t>
            </a:r>
          </a:p>
          <a:p>
            <a:pPr eaLnBrk="1" hangingPunct="1">
              <a:spcBef>
                <a:spcPct val="0"/>
              </a:spcBef>
              <a:buClrTx/>
              <a:buSzTx/>
              <a:buFontTx/>
              <a:buNone/>
            </a:pPr>
            <a:r>
              <a:rPr lang="en-GB" altLang="lv-LV" sz="1400"/>
              <a:t>•	LCE-09-2015: Large scale energy storage</a:t>
            </a:r>
          </a:p>
          <a:p>
            <a:pPr eaLnBrk="1" hangingPunct="1">
              <a:spcBef>
                <a:spcPct val="0"/>
              </a:spcBef>
              <a:buClrTx/>
              <a:buSzTx/>
              <a:buFontTx/>
              <a:buNone/>
            </a:pPr>
            <a:r>
              <a:rPr lang="en-GB" altLang="lv-LV" sz="1400"/>
              <a:t>•	LCE-12-2015: Demonstrating advanced biofuel technologies</a:t>
            </a:r>
          </a:p>
          <a:p>
            <a:pPr eaLnBrk="1" hangingPunct="1">
              <a:spcBef>
                <a:spcPct val="0"/>
              </a:spcBef>
              <a:buClrTx/>
              <a:buSzTx/>
              <a:buFontTx/>
              <a:buNone/>
            </a:pPr>
            <a:r>
              <a:rPr lang="en-GB" altLang="lv-LV" sz="1400"/>
              <a:t>•	LCE-13-2015: Partnering with Brazil on advanced biofuels </a:t>
            </a:r>
          </a:p>
          <a:p>
            <a:pPr eaLnBrk="1" hangingPunct="1">
              <a:spcBef>
                <a:spcPct val="0"/>
              </a:spcBef>
              <a:buClrTx/>
              <a:buSzTx/>
              <a:buFontTx/>
              <a:buNone/>
            </a:pPr>
            <a:r>
              <a:rPr lang="en-GB" altLang="lv-LV" sz="1400"/>
              <a:t>•	LCE-14-2015: Market uptake of existing and emerging sustainable bioenergy </a:t>
            </a:r>
          </a:p>
          <a:p>
            <a:pPr eaLnBrk="1" hangingPunct="1">
              <a:spcBef>
                <a:spcPct val="0"/>
              </a:spcBef>
              <a:buClrTx/>
              <a:buSzTx/>
              <a:buFontTx/>
              <a:buNone/>
            </a:pPr>
            <a:r>
              <a:rPr lang="en-GB" altLang="lv-LV" sz="1400"/>
              <a:t>•	LCE-18-2015: Supporting Joint Actions on demonstration and validation of innovative energy solutions</a:t>
            </a:r>
          </a:p>
          <a:p>
            <a:pPr eaLnBrk="1" hangingPunct="1">
              <a:spcBef>
                <a:spcPct val="0"/>
              </a:spcBef>
              <a:buClrTx/>
              <a:buSzTx/>
              <a:buFontTx/>
              <a:buNone/>
            </a:pPr>
            <a:r>
              <a:rPr lang="en-GB" altLang="lv-LV" sz="1400"/>
              <a:t>•	LCE-19-2015: Supporting coordination of national R&amp;D activities</a:t>
            </a:r>
          </a:p>
          <a:p>
            <a:pPr eaLnBrk="1" hangingPunct="1">
              <a:spcBef>
                <a:spcPct val="0"/>
              </a:spcBef>
              <a:buClrTx/>
              <a:buSzTx/>
              <a:buFontTx/>
              <a:buNone/>
            </a:pPr>
            <a:r>
              <a:rPr lang="en-GB" altLang="lv-LV" sz="1400"/>
              <a:t>•	LCE-21-2015: Modelling and analysing the energy system, its transformation and impacts</a:t>
            </a:r>
          </a:p>
          <a:p>
            <a:pPr eaLnBrk="1" hangingPunct="1">
              <a:spcBef>
                <a:spcPct val="0"/>
              </a:spcBef>
              <a:buClrTx/>
              <a:buSzTx/>
              <a:buFontTx/>
              <a:buNone/>
            </a:pPr>
            <a:r>
              <a:rPr lang="en-GB" altLang="lv-LV" sz="1400"/>
              <a:t>•	LCE-23-2015: Supporting the community in deploying a common framework for measuring the energy and environmental efficiency of the ICT-sector</a:t>
            </a:r>
          </a:p>
          <a:p>
            <a:pPr eaLnBrk="1" hangingPunct="1">
              <a:spcBef>
                <a:spcPct val="0"/>
              </a:spcBef>
              <a:buClrTx/>
              <a:buSzTx/>
              <a:buFontTx/>
              <a:buNone/>
            </a:pPr>
            <a:r>
              <a:rPr lang="en-GB" altLang="lv-LV" sz="1400"/>
              <a:t>•	SCC-01-2015: Smart Cities and Communities solutions integrating energy, transport, ICT sectors through lighthouse (large scale demonstration - first of the kind) projects</a:t>
            </a:r>
          </a:p>
          <a:p>
            <a:pPr eaLnBrk="1" hangingPunct="1">
              <a:spcBef>
                <a:spcPct val="0"/>
              </a:spcBef>
              <a:buClrTx/>
              <a:buSzTx/>
              <a:buFontTx/>
              <a:buNone/>
            </a:pPr>
            <a:r>
              <a:rPr lang="en-GB" altLang="lv-LV" sz="1400"/>
              <a:t>•	SCC-03-2015: Development of system standards for smart cities and communities solutions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9219"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922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C1CF3206-3AC7-4D4F-8F2C-1E7A121C6824}" type="slidenum">
              <a:rPr lang="lv-LV" altLang="lv-LV" sz="1400"/>
              <a:pPr>
                <a:spcBef>
                  <a:spcPct val="0"/>
                </a:spcBef>
                <a:buClrTx/>
                <a:buSzTx/>
                <a:buFontTx/>
                <a:buNone/>
              </a:pPr>
              <a:t>7</a:t>
            </a:fld>
            <a:endParaRPr lang="lv-LV" altLang="lv-LV" sz="1400"/>
          </a:p>
        </p:txBody>
      </p:sp>
      <p:sp>
        <p:nvSpPr>
          <p:cNvPr id="9221" name="Rectangle 2"/>
          <p:cNvSpPr>
            <a:spLocks noGrp="1" noChangeArrowheads="1"/>
          </p:cNvSpPr>
          <p:nvPr>
            <p:ph type="title"/>
          </p:nvPr>
        </p:nvSpPr>
        <p:spPr>
          <a:xfrm>
            <a:off x="1187450" y="333375"/>
            <a:ext cx="7793038" cy="1462088"/>
          </a:xfrm>
        </p:spPr>
        <p:txBody>
          <a:bodyPr/>
          <a:lstStyle/>
          <a:p>
            <a:pPr algn="ctr" eaLnBrk="1" hangingPunct="1"/>
            <a:r>
              <a:rPr lang="lv-LV" altLang="lv-LV" b="1" smtClean="0">
                <a:solidFill>
                  <a:srgbClr val="669900"/>
                </a:solidFill>
                <a:cs typeface="Tahoma" pitchFamily="34" charset="0"/>
              </a:rPr>
              <a:t>Budžets / </a:t>
            </a:r>
            <a:r>
              <a:rPr lang="en-GB" altLang="lv-LV" b="1" smtClean="0">
                <a:solidFill>
                  <a:srgbClr val="669900"/>
                </a:solidFill>
                <a:cs typeface="Tahoma" pitchFamily="34" charset="0"/>
              </a:rPr>
              <a:t>Budget</a:t>
            </a:r>
          </a:p>
        </p:txBody>
      </p:sp>
      <p:graphicFrame>
        <p:nvGraphicFramePr>
          <p:cNvPr id="55369" name="Group 73"/>
          <p:cNvGraphicFramePr>
            <a:graphicFrameLocks noGrp="1"/>
          </p:cNvGraphicFramePr>
          <p:nvPr>
            <p:ph idx="1"/>
          </p:nvPr>
        </p:nvGraphicFramePr>
        <p:xfrm>
          <a:off x="395288" y="2205038"/>
          <a:ext cx="8486775" cy="3703885"/>
        </p:xfrm>
        <a:graphic>
          <a:graphicData uri="http://schemas.openxmlformats.org/drawingml/2006/table">
            <a:tbl>
              <a:tblPr/>
              <a:tblGrid>
                <a:gridCol w="4752975"/>
                <a:gridCol w="1871662"/>
                <a:gridCol w="1862138"/>
              </a:tblGrid>
              <a:tr h="649288">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l"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lv-LV" altLang="en-US" sz="2300" b="1" i="0" u="none" strike="noStrike" cap="none" normalizeH="0" baseline="0" smtClean="0">
                          <a:ln>
                            <a:noFill/>
                          </a:ln>
                          <a:solidFill>
                            <a:srgbClr val="FFFFFF"/>
                          </a:solidFill>
                          <a:effectLst/>
                          <a:latin typeface="Tahoma" pitchFamily="34" charset="0"/>
                          <a:cs typeface="Tahoma" pitchFamily="34" charset="0"/>
                        </a:rPr>
                        <a:t>Projektu konkursi</a:t>
                      </a:r>
                      <a:endParaRPr kumimoji="0" lang="en-GB" altLang="en-US" sz="2300" b="1" i="0" u="none" strike="noStrike" cap="none" normalizeH="0" baseline="0" smtClean="0">
                        <a:ln>
                          <a:noFill/>
                        </a:ln>
                        <a:solidFill>
                          <a:srgbClr val="FFFFFF"/>
                        </a:solidFill>
                        <a:effectLst/>
                        <a:latin typeface="Tahoma" pitchFamily="34" charset="0"/>
                        <a:cs typeface="Tahoma" pitchFamily="34" charset="0"/>
                      </a:endParaRPr>
                    </a:p>
                  </a:txBody>
                  <a:tcPr marT="45716" marB="45716" horzOverflow="overflow">
                    <a:lnL>
                      <a:noFill/>
                    </a:lnL>
                    <a:lnR>
                      <a:noFill/>
                    </a:lnR>
                    <a:lnT>
                      <a:noFill/>
                    </a:lnT>
                    <a:lnB>
                      <a:noFill/>
                    </a:lnB>
                    <a:lnTlToBr>
                      <a:noFill/>
                    </a:lnTlToBr>
                    <a:lnBlToTr>
                      <a:noFill/>
                    </a:lnBlToTr>
                    <a:solidFill>
                      <a:srgbClr val="2D2D8A"/>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1" i="0" u="none" strike="noStrike" cap="none" normalizeH="0" baseline="0" smtClean="0">
                          <a:ln>
                            <a:noFill/>
                          </a:ln>
                          <a:solidFill>
                            <a:srgbClr val="FFFFFF"/>
                          </a:solidFill>
                          <a:effectLst/>
                          <a:latin typeface="Tahoma" pitchFamily="34" charset="0"/>
                          <a:cs typeface="Tahoma" pitchFamily="34" charset="0"/>
                        </a:rPr>
                        <a:t>2014 (M€)</a:t>
                      </a:r>
                    </a:p>
                  </a:txBody>
                  <a:tcPr marT="45716" marB="45716" horzOverflow="overflow">
                    <a:lnL>
                      <a:noFill/>
                    </a:lnL>
                    <a:lnR>
                      <a:noFill/>
                    </a:lnR>
                    <a:lnT>
                      <a:noFill/>
                    </a:lnT>
                    <a:lnB>
                      <a:noFill/>
                    </a:lnB>
                    <a:lnTlToBr>
                      <a:noFill/>
                    </a:lnTlToBr>
                    <a:lnBlToTr>
                      <a:noFill/>
                    </a:lnBlToTr>
                    <a:solidFill>
                      <a:srgbClr val="2D2D8A"/>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1" i="0" u="none" strike="noStrike" cap="none" normalizeH="0" baseline="0" smtClean="0">
                          <a:ln>
                            <a:noFill/>
                          </a:ln>
                          <a:solidFill>
                            <a:srgbClr val="FFFFFF"/>
                          </a:solidFill>
                          <a:effectLst/>
                          <a:latin typeface="Tahoma" pitchFamily="34" charset="0"/>
                          <a:cs typeface="Tahoma" pitchFamily="34" charset="0"/>
                        </a:rPr>
                        <a:t>2015 (M€)</a:t>
                      </a:r>
                    </a:p>
                  </a:txBody>
                  <a:tcPr marT="45716" marB="45716" horzOverflow="overflow">
                    <a:lnL>
                      <a:noFill/>
                    </a:lnL>
                    <a:lnR>
                      <a:noFill/>
                    </a:lnR>
                    <a:lnT>
                      <a:noFill/>
                    </a:lnT>
                    <a:lnB>
                      <a:noFill/>
                    </a:lnB>
                    <a:lnTlToBr>
                      <a:noFill/>
                    </a:lnTlToBr>
                    <a:lnBlToTr>
                      <a:noFill/>
                    </a:lnBlToTr>
                    <a:solidFill>
                      <a:srgbClr val="2D2D8A"/>
                    </a:solidFill>
                  </a:tcPr>
                </a:tc>
              </a:tr>
              <a:tr h="455613">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l"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1" u="none" strike="noStrike" cap="none" normalizeH="0" baseline="0" smtClean="0">
                          <a:ln>
                            <a:noFill/>
                          </a:ln>
                          <a:solidFill>
                            <a:srgbClr val="000000"/>
                          </a:solidFill>
                          <a:effectLst/>
                          <a:latin typeface="Tahoma" pitchFamily="34" charset="0"/>
                          <a:cs typeface="Tahoma" pitchFamily="34" charset="0"/>
                        </a:rPr>
                        <a:t>Energy Efficiency</a:t>
                      </a:r>
                    </a:p>
                  </a:txBody>
                  <a:tcPr marT="45716" marB="45716" horzOverflow="overflow">
                    <a:lnL>
                      <a:noFill/>
                    </a:lnL>
                    <a:lnR>
                      <a:noFill/>
                    </a:lnR>
                    <a:lnT>
                      <a:noFill/>
                    </a:lnT>
                    <a:lnB>
                      <a:noFill/>
                    </a:lnB>
                    <a:lnTlToBr>
                      <a:noFill/>
                    </a:lnTlToBr>
                    <a:lnBlToTr>
                      <a:noFill/>
                    </a:lnBlToTr>
                    <a:solidFill>
                      <a:srgbClr val="F1F8F9"/>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0" u="none" strike="noStrike" cap="none" normalizeH="0" baseline="0" smtClean="0">
                          <a:ln>
                            <a:noFill/>
                          </a:ln>
                          <a:solidFill>
                            <a:srgbClr val="000000"/>
                          </a:solidFill>
                          <a:effectLst/>
                          <a:latin typeface="Tahoma" pitchFamily="34" charset="0"/>
                          <a:cs typeface="Tahoma" pitchFamily="34" charset="0"/>
                        </a:rPr>
                        <a:t>97,5</a:t>
                      </a:r>
                    </a:p>
                  </a:txBody>
                  <a:tcPr marT="45716" marB="45716" horzOverflow="overflow">
                    <a:lnL>
                      <a:noFill/>
                    </a:lnL>
                    <a:lnR>
                      <a:noFill/>
                    </a:lnR>
                    <a:lnT>
                      <a:noFill/>
                    </a:lnT>
                    <a:lnB>
                      <a:noFill/>
                    </a:lnB>
                    <a:lnTlToBr>
                      <a:noFill/>
                    </a:lnTlToBr>
                    <a:lnBlToTr>
                      <a:noFill/>
                    </a:lnBlToTr>
                    <a:solidFill>
                      <a:srgbClr val="F1F8F9"/>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0" u="none" strike="noStrike" cap="none" normalizeH="0" baseline="0" smtClean="0">
                          <a:ln>
                            <a:noFill/>
                          </a:ln>
                          <a:solidFill>
                            <a:srgbClr val="000000"/>
                          </a:solidFill>
                          <a:effectLst/>
                          <a:latin typeface="Tahoma" pitchFamily="34" charset="0"/>
                          <a:cs typeface="Tahoma" pitchFamily="34" charset="0"/>
                        </a:rPr>
                        <a:t>98,15</a:t>
                      </a:r>
                    </a:p>
                  </a:txBody>
                  <a:tcPr marT="45716" marB="45716" horzOverflow="overflow">
                    <a:lnL>
                      <a:noFill/>
                    </a:lnL>
                    <a:lnR>
                      <a:noFill/>
                    </a:lnR>
                    <a:lnT>
                      <a:noFill/>
                    </a:lnT>
                    <a:lnB>
                      <a:noFill/>
                    </a:lnB>
                    <a:lnTlToBr>
                      <a:noFill/>
                    </a:lnTlToBr>
                    <a:lnBlToTr>
                      <a:noFill/>
                    </a:lnBlToTr>
                    <a:solidFill>
                      <a:srgbClr val="F1F8F9"/>
                    </a:solidFill>
                  </a:tcPr>
                </a:tc>
              </a:tr>
              <a:tr h="458788">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l"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1" u="none" strike="noStrike" cap="none" normalizeH="0" baseline="0" smtClean="0">
                          <a:ln>
                            <a:noFill/>
                          </a:ln>
                          <a:solidFill>
                            <a:srgbClr val="000000"/>
                          </a:solidFill>
                          <a:effectLst/>
                          <a:latin typeface="Tahoma" pitchFamily="34" charset="0"/>
                          <a:cs typeface="Tahoma" pitchFamily="34" charset="0"/>
                        </a:rPr>
                        <a:t>Smart Cities and Communities</a:t>
                      </a:r>
                    </a:p>
                  </a:txBody>
                  <a:tcPr marT="45716" marB="45716" horzOverflow="overflow">
                    <a:lnL>
                      <a:noFill/>
                    </a:lnL>
                    <a:lnR>
                      <a:noFill/>
                    </a:lnR>
                    <a:lnT>
                      <a:noFill/>
                    </a:lnT>
                    <a:lnB>
                      <a:noFill/>
                    </a:lnB>
                    <a:lnTlToBr>
                      <a:noFill/>
                    </a:lnTlToBr>
                    <a:lnBlToTr>
                      <a:noFill/>
                    </a:lnBlToTr>
                    <a:solidFill>
                      <a:srgbClr val="F8FCFC"/>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0" u="none" strike="noStrike" cap="none" normalizeH="0" baseline="0" smtClean="0">
                          <a:ln>
                            <a:noFill/>
                          </a:ln>
                          <a:solidFill>
                            <a:srgbClr val="000000"/>
                          </a:solidFill>
                          <a:effectLst/>
                          <a:latin typeface="Tahoma" pitchFamily="34" charset="0"/>
                          <a:cs typeface="Tahoma" pitchFamily="34" charset="0"/>
                        </a:rPr>
                        <a:t>92,32</a:t>
                      </a:r>
                    </a:p>
                  </a:txBody>
                  <a:tcPr marT="45716" marB="45716" horzOverflow="overflow">
                    <a:lnL>
                      <a:noFill/>
                    </a:lnL>
                    <a:lnR>
                      <a:noFill/>
                    </a:lnR>
                    <a:lnT>
                      <a:noFill/>
                    </a:lnT>
                    <a:lnB>
                      <a:noFill/>
                    </a:lnB>
                    <a:lnTlToBr>
                      <a:noFill/>
                    </a:lnTlToBr>
                    <a:lnBlToTr>
                      <a:noFill/>
                    </a:lnBlToTr>
                    <a:solidFill>
                      <a:srgbClr val="F8FCFC"/>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0" u="none" strike="noStrike" cap="none" normalizeH="0" baseline="0" smtClean="0">
                          <a:ln>
                            <a:noFill/>
                          </a:ln>
                          <a:solidFill>
                            <a:srgbClr val="000000"/>
                          </a:solidFill>
                          <a:effectLst/>
                          <a:latin typeface="Tahoma" pitchFamily="34" charset="0"/>
                          <a:cs typeface="Tahoma" pitchFamily="34" charset="0"/>
                        </a:rPr>
                        <a:t>108,18</a:t>
                      </a:r>
                    </a:p>
                  </a:txBody>
                  <a:tcPr marT="45716" marB="45716" horzOverflow="overflow">
                    <a:lnL>
                      <a:noFill/>
                    </a:lnL>
                    <a:lnR>
                      <a:noFill/>
                    </a:lnR>
                    <a:lnT>
                      <a:noFill/>
                    </a:lnT>
                    <a:lnB>
                      <a:noFill/>
                    </a:lnB>
                    <a:lnTlToBr>
                      <a:noFill/>
                    </a:lnTlToBr>
                    <a:lnBlToTr>
                      <a:noFill/>
                    </a:lnBlToTr>
                    <a:solidFill>
                      <a:srgbClr val="F8FCFC"/>
                    </a:solidFill>
                  </a:tcPr>
                </a:tc>
              </a:tr>
              <a:tr h="469900">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l"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1" u="none" strike="noStrike" cap="none" normalizeH="0" baseline="0" smtClean="0">
                          <a:ln>
                            <a:noFill/>
                          </a:ln>
                          <a:solidFill>
                            <a:srgbClr val="000000"/>
                          </a:solidFill>
                          <a:effectLst/>
                          <a:latin typeface="Tahoma" pitchFamily="34" charset="0"/>
                          <a:cs typeface="Tahoma" pitchFamily="34" charset="0"/>
                        </a:rPr>
                        <a:t>Competitive Low-Carbon Energy</a:t>
                      </a:r>
                    </a:p>
                  </a:txBody>
                  <a:tcPr marT="45716" marB="45716" horzOverflow="overflow">
                    <a:lnL>
                      <a:noFill/>
                    </a:lnL>
                    <a:lnR>
                      <a:noFill/>
                    </a:lnR>
                    <a:lnT>
                      <a:noFill/>
                    </a:lnT>
                    <a:lnB>
                      <a:noFill/>
                    </a:lnB>
                    <a:lnTlToBr>
                      <a:noFill/>
                    </a:lnTlToBr>
                    <a:lnBlToTr>
                      <a:noFill/>
                    </a:lnBlToTr>
                    <a:solidFill>
                      <a:srgbClr val="F1F8F9"/>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0" u="none" strike="noStrike" cap="none" normalizeH="0" baseline="0" smtClean="0">
                          <a:ln>
                            <a:noFill/>
                          </a:ln>
                          <a:solidFill>
                            <a:srgbClr val="000000"/>
                          </a:solidFill>
                          <a:effectLst/>
                          <a:latin typeface="Tahoma" pitchFamily="34" charset="0"/>
                          <a:cs typeface="Tahoma" pitchFamily="34" charset="0"/>
                        </a:rPr>
                        <a:t>359,1</a:t>
                      </a:r>
                    </a:p>
                  </a:txBody>
                  <a:tcPr marT="45716" marB="45716" horzOverflow="overflow">
                    <a:lnL>
                      <a:noFill/>
                    </a:lnL>
                    <a:lnR>
                      <a:noFill/>
                    </a:lnR>
                    <a:lnT>
                      <a:noFill/>
                    </a:lnT>
                    <a:lnB>
                      <a:noFill/>
                    </a:lnB>
                    <a:lnTlToBr>
                      <a:noFill/>
                    </a:lnTlToBr>
                    <a:lnBlToTr>
                      <a:noFill/>
                    </a:lnBlToTr>
                    <a:solidFill>
                      <a:srgbClr val="F1F8F9"/>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en-GB" altLang="en-US" sz="2300" b="0" i="0" u="none" strike="noStrike" cap="none" normalizeH="0" baseline="0" smtClean="0">
                          <a:ln>
                            <a:noFill/>
                          </a:ln>
                          <a:solidFill>
                            <a:srgbClr val="000000"/>
                          </a:solidFill>
                          <a:effectLst/>
                          <a:latin typeface="Tahoma" pitchFamily="34" charset="0"/>
                          <a:cs typeface="Tahoma" pitchFamily="34" charset="0"/>
                        </a:rPr>
                        <a:t>372,33</a:t>
                      </a:r>
                    </a:p>
                  </a:txBody>
                  <a:tcPr marT="45716" marB="45716" horzOverflow="overflow">
                    <a:lnL>
                      <a:noFill/>
                    </a:lnL>
                    <a:lnR>
                      <a:noFill/>
                    </a:lnR>
                    <a:lnT>
                      <a:noFill/>
                    </a:lnT>
                    <a:lnB>
                      <a:noFill/>
                    </a:lnB>
                    <a:lnTlToBr>
                      <a:noFill/>
                    </a:lnTlToBr>
                    <a:lnBlToTr>
                      <a:noFill/>
                    </a:lnBlToTr>
                    <a:solidFill>
                      <a:srgbClr val="F1F8F9"/>
                    </a:solidFill>
                  </a:tcPr>
                </a:tc>
              </a:tr>
              <a:tr h="457200">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r"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lv-LV" altLang="en-US" sz="2300" b="0" i="0" u="none" strike="noStrike" cap="none" normalizeH="0" baseline="0" smtClean="0">
                          <a:ln>
                            <a:noFill/>
                          </a:ln>
                          <a:solidFill>
                            <a:srgbClr val="000000"/>
                          </a:solidFill>
                          <a:effectLst/>
                          <a:latin typeface="Tahoma" pitchFamily="34" charset="0"/>
                          <a:cs typeface="Tahoma" pitchFamily="34" charset="0"/>
                        </a:rPr>
                        <a:t>Kopā:</a:t>
                      </a:r>
                      <a:endParaRPr kumimoji="0" lang="en-GB" altLang="en-US" sz="2300" b="0" i="0" u="none" strike="noStrike" cap="none" normalizeH="0" baseline="0" smtClean="0">
                        <a:ln>
                          <a:noFill/>
                        </a:ln>
                        <a:solidFill>
                          <a:srgbClr val="000000"/>
                        </a:solidFill>
                        <a:effectLst/>
                        <a:latin typeface="Tahoma" pitchFamily="34" charset="0"/>
                        <a:cs typeface="Tahoma" pitchFamily="34" charset="0"/>
                      </a:endParaRPr>
                    </a:p>
                  </a:txBody>
                  <a:tcPr marT="45716" marB="45716" horzOverflow="overflow">
                    <a:lnL>
                      <a:noFill/>
                    </a:lnL>
                    <a:lnR>
                      <a:noFill/>
                    </a:lnR>
                    <a:lnT>
                      <a:noFill/>
                    </a:lnT>
                    <a:lnB>
                      <a:noFill/>
                    </a:lnB>
                    <a:lnTlToBr>
                      <a:noFill/>
                    </a:lnTlToBr>
                    <a:lnBlToTr>
                      <a:noFill/>
                    </a:lnBlToTr>
                    <a:solidFill>
                      <a:srgbClr val="F8FCFC"/>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
                          <a:schemeClr val="folHlink"/>
                        </a:buClr>
                        <a:buSzPct val="60000"/>
                        <a:buFont typeface="Wingdings" pitchFamily="2" charset="2"/>
                        <a:buNone/>
                        <a:tabLst/>
                      </a:pPr>
                      <a:r>
                        <a:rPr kumimoji="0" lang="lv-LV" altLang="en-US" sz="2300" b="1" i="0" u="none" strike="noStrike" cap="none" normalizeH="0" baseline="0" smtClean="0">
                          <a:ln>
                            <a:noFill/>
                          </a:ln>
                          <a:solidFill>
                            <a:schemeClr val="tx1"/>
                          </a:solidFill>
                          <a:effectLst/>
                          <a:latin typeface="Tahoma" pitchFamily="34" charset="0"/>
                          <a:cs typeface="Tahoma" pitchFamily="34" charset="0"/>
                        </a:rPr>
                        <a:t>548,92</a:t>
                      </a:r>
                    </a:p>
                  </a:txBody>
                  <a:tcPr marT="45716" marB="45716" horzOverflow="overflow">
                    <a:lnL>
                      <a:noFill/>
                    </a:lnL>
                    <a:lnR>
                      <a:noFill/>
                    </a:lnR>
                    <a:lnT>
                      <a:noFill/>
                    </a:lnT>
                    <a:lnB>
                      <a:noFill/>
                    </a:lnB>
                    <a:lnTlToBr>
                      <a:noFill/>
                    </a:lnTlToBr>
                    <a:lnBlToTr>
                      <a:noFill/>
                    </a:lnBlToTr>
                    <a:solidFill>
                      <a:srgbClr val="F8FCFC"/>
                    </a:solidFill>
                  </a:tcPr>
                </a:tc>
                <a:tc>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ctr" defTabSz="914400" rtl="0" eaLnBrk="1" fontAlgn="base" latinLnBrk="0" hangingPunct="1">
                        <a:lnSpc>
                          <a:spcPct val="100000"/>
                        </a:lnSpc>
                        <a:spcBef>
                          <a:spcPct val="30000"/>
                        </a:spcBef>
                        <a:spcAft>
                          <a:spcPct val="0"/>
                        </a:spcAft>
                        <a:buClr>
                          <a:schemeClr val="folHlink"/>
                        </a:buClr>
                        <a:buSzPct val="60000"/>
                        <a:buFont typeface="Wingdings" pitchFamily="2" charset="2"/>
                        <a:buNone/>
                        <a:tabLst/>
                      </a:pPr>
                      <a:r>
                        <a:rPr kumimoji="0" lang="lv-LV" altLang="en-US" sz="2300" b="1" i="0" u="none" strike="noStrike" cap="none" normalizeH="0" baseline="0" smtClean="0">
                          <a:ln>
                            <a:noFill/>
                          </a:ln>
                          <a:solidFill>
                            <a:schemeClr val="tx1"/>
                          </a:solidFill>
                          <a:effectLst/>
                          <a:latin typeface="Tahoma" pitchFamily="34" charset="0"/>
                          <a:cs typeface="Tahoma" pitchFamily="34" charset="0"/>
                        </a:rPr>
                        <a:t>578,66</a:t>
                      </a:r>
                    </a:p>
                  </a:txBody>
                  <a:tcPr marT="45716" marB="45716" horzOverflow="overflow">
                    <a:lnL>
                      <a:noFill/>
                    </a:lnL>
                    <a:lnR>
                      <a:noFill/>
                    </a:lnR>
                    <a:lnT>
                      <a:noFill/>
                    </a:lnT>
                    <a:lnB>
                      <a:noFill/>
                    </a:lnB>
                    <a:lnTlToBr>
                      <a:noFill/>
                    </a:lnTlToBr>
                    <a:lnBlToTr>
                      <a:noFill/>
                    </a:lnBlToTr>
                    <a:solidFill>
                      <a:srgbClr val="F8FCFC"/>
                    </a:solidFill>
                  </a:tcPr>
                </a:tc>
              </a:tr>
              <a:tr h="1212850">
                <a:tc gridSpan="3">
                  <a:txBody>
                    <a:bodyPr/>
                    <a:lstStyle>
                      <a:lvl1pPr>
                        <a:defRPr>
                          <a:solidFill>
                            <a:schemeClr val="tx1"/>
                          </a:solidFill>
                          <a:latin typeface="Tahoma" pitchFamily="34" charset="0"/>
                          <a:cs typeface="Arial" charset="0"/>
                        </a:defRPr>
                      </a:lvl1pPr>
                      <a:lvl2pPr marL="742950" indent="-285750">
                        <a:defRPr>
                          <a:solidFill>
                            <a:schemeClr val="tx1"/>
                          </a:solidFill>
                          <a:latin typeface="Tahoma" pitchFamily="34" charset="0"/>
                          <a:cs typeface="Arial" charset="0"/>
                        </a:defRPr>
                      </a:lvl2pPr>
                      <a:lvl3pPr marL="1143000" indent="-228600">
                        <a:defRPr>
                          <a:solidFill>
                            <a:schemeClr val="tx1"/>
                          </a:solidFill>
                          <a:latin typeface="Tahoma" pitchFamily="34" charset="0"/>
                          <a:cs typeface="Arial" charset="0"/>
                        </a:defRPr>
                      </a:lvl3pPr>
                      <a:lvl4pPr marL="1600200" indent="-228600">
                        <a:defRPr>
                          <a:solidFill>
                            <a:schemeClr val="tx1"/>
                          </a:solidFill>
                          <a:latin typeface="Tahoma" pitchFamily="34" charset="0"/>
                          <a:cs typeface="Arial" charset="0"/>
                        </a:defRPr>
                      </a:lvl4pPr>
                      <a:lvl5pPr marL="2057400" indent="-22860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marL="0" marR="0" lvl="0" indent="0" algn="l" defTabSz="914400" rtl="0" eaLnBrk="1" fontAlgn="base" latinLnBrk="0" hangingPunct="1">
                        <a:lnSpc>
                          <a:spcPct val="100000"/>
                        </a:lnSpc>
                        <a:spcBef>
                          <a:spcPct val="30000"/>
                        </a:spcBef>
                        <a:spcAft>
                          <a:spcPct val="0"/>
                        </a:spcAft>
                        <a:buClrTx/>
                        <a:buSzPct val="60000"/>
                        <a:buFont typeface="Wingdings" pitchFamily="2" charset="2"/>
                        <a:buNone/>
                        <a:tabLst/>
                      </a:pPr>
                      <a:r>
                        <a:rPr kumimoji="0" lang="lv-LV" altLang="en-US" sz="2300" b="0" i="0" u="none" strike="noStrike" cap="none" normalizeH="0" baseline="0" smtClean="0">
                          <a:ln>
                            <a:noFill/>
                          </a:ln>
                          <a:solidFill>
                            <a:srgbClr val="000000"/>
                          </a:solidFill>
                          <a:effectLst/>
                          <a:latin typeface="Tahoma" pitchFamily="34" charset="0"/>
                          <a:cs typeface="Tahoma" pitchFamily="34" charset="0"/>
                        </a:rPr>
                        <a:t>Vēl papildus finansējums sadaļās: </a:t>
                      </a:r>
                    </a:p>
                    <a:p>
                      <a:pPr marL="0" marR="0" lvl="0" indent="0" algn="l" defTabSz="914400" rtl="0" eaLnBrk="1" fontAlgn="base" latinLnBrk="0" hangingPunct="1">
                        <a:lnSpc>
                          <a:spcPct val="100000"/>
                        </a:lnSpc>
                        <a:spcBef>
                          <a:spcPct val="10000"/>
                        </a:spcBef>
                        <a:spcAft>
                          <a:spcPct val="0"/>
                        </a:spcAft>
                        <a:buClrTx/>
                        <a:buSzPct val="60000"/>
                        <a:buFont typeface="Wingdings" pitchFamily="2" charset="2"/>
                        <a:buNone/>
                        <a:tabLst/>
                      </a:pPr>
                      <a:r>
                        <a:rPr kumimoji="0" lang="lv-LV" altLang="en-US" sz="2300" b="0" i="0" u="none" strike="noStrike" cap="none" normalizeH="0" baseline="0" smtClean="0">
                          <a:ln>
                            <a:noFill/>
                          </a:ln>
                          <a:solidFill>
                            <a:srgbClr val="000000"/>
                          </a:solidFill>
                          <a:effectLst/>
                          <a:latin typeface="Tahoma" pitchFamily="34" charset="0"/>
                          <a:cs typeface="Tahoma" pitchFamily="34" charset="0"/>
                        </a:rPr>
                        <a:t>	</a:t>
                      </a:r>
                      <a:r>
                        <a:rPr kumimoji="0" lang="en-US" altLang="en-US" sz="2300" b="0" i="1" u="none" strike="noStrike" cap="none" normalizeH="0" baseline="0" smtClean="0">
                          <a:ln>
                            <a:noFill/>
                          </a:ln>
                          <a:solidFill>
                            <a:srgbClr val="000000"/>
                          </a:solidFill>
                          <a:effectLst/>
                          <a:latin typeface="Tahoma" pitchFamily="34" charset="0"/>
                          <a:cs typeface="Tahoma" pitchFamily="34" charset="0"/>
                        </a:rPr>
                        <a:t>SMEs and Fast Track to Innovation</a:t>
                      </a:r>
                      <a:r>
                        <a:rPr kumimoji="0" lang="lv-LV" altLang="en-US" sz="2300" b="0" i="1" u="none" strike="noStrike" cap="none" normalizeH="0" baseline="0" smtClean="0">
                          <a:ln>
                            <a:noFill/>
                          </a:ln>
                          <a:solidFill>
                            <a:srgbClr val="000000"/>
                          </a:solidFill>
                          <a:effectLst/>
                          <a:latin typeface="Tahoma" pitchFamily="34" charset="0"/>
                          <a:cs typeface="Tahoma" pitchFamily="34" charset="0"/>
                        </a:rPr>
                        <a:t>,</a:t>
                      </a:r>
                    </a:p>
                    <a:p>
                      <a:pPr marL="0" marR="0" lvl="0" indent="0" algn="l" defTabSz="914400" rtl="0" eaLnBrk="1" fontAlgn="base" latinLnBrk="0" hangingPunct="1">
                        <a:lnSpc>
                          <a:spcPct val="100000"/>
                        </a:lnSpc>
                        <a:spcBef>
                          <a:spcPct val="10000"/>
                        </a:spcBef>
                        <a:spcAft>
                          <a:spcPct val="0"/>
                        </a:spcAft>
                        <a:buClrTx/>
                        <a:buSzPct val="60000"/>
                        <a:buFont typeface="Wingdings" pitchFamily="2" charset="2"/>
                        <a:buNone/>
                        <a:tabLst/>
                      </a:pPr>
                      <a:r>
                        <a:rPr kumimoji="0" lang="lv-LV" altLang="en-US" sz="2300" b="0" i="1" u="none" strike="noStrike" cap="none" normalizeH="0" baseline="0" smtClean="0">
                          <a:ln>
                            <a:noFill/>
                          </a:ln>
                          <a:solidFill>
                            <a:srgbClr val="000000"/>
                          </a:solidFill>
                          <a:effectLst/>
                          <a:latin typeface="Tahoma" pitchFamily="34" charset="0"/>
                          <a:cs typeface="Tahoma" pitchFamily="34" charset="0"/>
                        </a:rPr>
                        <a:t>	</a:t>
                      </a:r>
                      <a:r>
                        <a:rPr kumimoji="0" lang="en-GB" altLang="en-US" sz="2300" b="0" i="1" u="none" strike="noStrike" cap="none" normalizeH="0" baseline="0" smtClean="0">
                          <a:ln>
                            <a:noFill/>
                          </a:ln>
                          <a:solidFill>
                            <a:srgbClr val="000000"/>
                          </a:solidFill>
                          <a:effectLst/>
                          <a:latin typeface="Tahoma" pitchFamily="34" charset="0"/>
                          <a:cs typeface="Tahoma" pitchFamily="34" charset="0"/>
                        </a:rPr>
                        <a:t>Eur</a:t>
                      </a:r>
                      <a:r>
                        <a:rPr kumimoji="0" lang="lv-LV" altLang="en-US" sz="2300" b="0" i="1" u="none" strike="noStrike" cap="none" normalizeH="0" baseline="0" smtClean="0">
                          <a:ln>
                            <a:noFill/>
                          </a:ln>
                          <a:solidFill>
                            <a:srgbClr val="000000"/>
                          </a:solidFill>
                          <a:effectLst/>
                          <a:latin typeface="Tahoma" pitchFamily="34" charset="0"/>
                          <a:cs typeface="Tahoma" pitchFamily="34" charset="0"/>
                        </a:rPr>
                        <a:t>A</a:t>
                      </a:r>
                      <a:r>
                        <a:rPr kumimoji="0" lang="en-GB" altLang="en-US" sz="2300" b="0" i="1" u="none" strike="noStrike" cap="none" normalizeH="0" baseline="0" smtClean="0">
                          <a:ln>
                            <a:noFill/>
                          </a:ln>
                          <a:solidFill>
                            <a:srgbClr val="000000"/>
                          </a:solidFill>
                          <a:effectLst/>
                          <a:latin typeface="Tahoma" pitchFamily="34" charset="0"/>
                          <a:cs typeface="Tahoma" pitchFamily="34" charset="0"/>
                        </a:rPr>
                        <a:t>tom Fission</a:t>
                      </a:r>
                    </a:p>
                  </a:txBody>
                  <a:tcPr marT="45716" marB="45716" horzOverflow="overflow">
                    <a:lnL>
                      <a:noFill/>
                    </a:lnL>
                    <a:lnR>
                      <a:noFill/>
                    </a:lnR>
                    <a:lnT>
                      <a:noFill/>
                    </a:lnT>
                    <a:lnB>
                      <a:noFill/>
                    </a:lnB>
                    <a:lnTlToBr>
                      <a:noFill/>
                    </a:lnTlToBr>
                    <a:lnBlToTr>
                      <a:noFill/>
                    </a:lnBlToTr>
                    <a:solidFill>
                      <a:srgbClr val="FFFFFF"/>
                    </a:solidFill>
                  </a:tcPr>
                </a:tc>
                <a:tc hMerge="1">
                  <a:txBody>
                    <a:bodyPr/>
                    <a:lstStyle/>
                    <a:p>
                      <a:endParaRPr lang="en-US"/>
                    </a:p>
                  </a:txBody>
                  <a:tcPr/>
                </a:tc>
                <a:tc hMerge="1">
                  <a:txBody>
                    <a:bodyPr/>
                    <a:lstStyle/>
                    <a:p>
                      <a:endParaRPr lang="en-US"/>
                    </a:p>
                  </a:txBody>
                  <a:tcPr/>
                </a:tc>
              </a:tr>
            </a:tbl>
          </a:graphicData>
        </a:graphic>
      </p:graphicFrame>
      <p:grpSp>
        <p:nvGrpSpPr>
          <p:cNvPr id="9239" name="Group 9"/>
          <p:cNvGrpSpPr>
            <a:grpSpLocks/>
          </p:cNvGrpSpPr>
          <p:nvPr/>
        </p:nvGrpSpPr>
        <p:grpSpPr bwMode="auto">
          <a:xfrm>
            <a:off x="-3175" y="0"/>
            <a:ext cx="9147175" cy="1225550"/>
            <a:chOff x="-3175" y="0"/>
            <a:chExt cx="9147175" cy="1225550"/>
          </a:xfrm>
        </p:grpSpPr>
        <p:pic>
          <p:nvPicPr>
            <p:cNvPr id="924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41" name="Picture 6" descr="C:\Users\dina.berzina\AppData\Local\Microsoft\Windows\Temporary Internet Files\Content.IE5\CV3E1OJS\krasains_lv.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12.marts</a:t>
            </a:r>
          </a:p>
        </p:txBody>
      </p:sp>
      <p:sp>
        <p:nvSpPr>
          <p:cNvPr id="1024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 SZA</a:t>
            </a:r>
          </a:p>
        </p:txBody>
      </p:sp>
      <p:sp>
        <p:nvSpPr>
          <p:cNvPr id="1024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CB1E0678-AF46-4338-BF00-0F84E92EC5E4}" type="slidenum">
              <a:rPr lang="lv-LV" altLang="lv-LV" sz="1400"/>
              <a:pPr>
                <a:spcBef>
                  <a:spcPct val="0"/>
                </a:spcBef>
                <a:buClrTx/>
                <a:buSzTx/>
                <a:buFontTx/>
                <a:buNone/>
              </a:pPr>
              <a:t>8</a:t>
            </a:fld>
            <a:endParaRPr lang="lv-LV" altLang="lv-LV" sz="1400"/>
          </a:p>
        </p:txBody>
      </p:sp>
      <p:sp>
        <p:nvSpPr>
          <p:cNvPr id="10245" name="Rectangle 2"/>
          <p:cNvSpPr>
            <a:spLocks noGrp="1" noChangeArrowheads="1"/>
          </p:cNvSpPr>
          <p:nvPr>
            <p:ph type="title"/>
          </p:nvPr>
        </p:nvSpPr>
        <p:spPr>
          <a:xfrm>
            <a:off x="684213" y="214313"/>
            <a:ext cx="8459787" cy="766762"/>
          </a:xfrm>
        </p:spPr>
        <p:txBody>
          <a:bodyPr/>
          <a:lstStyle/>
          <a:p>
            <a:pPr eaLnBrk="1" hangingPunct="1"/>
            <a:r>
              <a:rPr lang="lv-LV" altLang="lv-LV" sz="3900" b="1" smtClean="0">
                <a:solidFill>
                  <a:srgbClr val="669900"/>
                </a:solidFill>
                <a:cs typeface="Tahoma" pitchFamily="34" charset="0"/>
              </a:rPr>
              <a:t>Enerģētika/ </a:t>
            </a:r>
            <a:r>
              <a:rPr lang="en-GB" altLang="lv-LV" sz="3900" b="1" smtClean="0">
                <a:solidFill>
                  <a:srgbClr val="669900"/>
                </a:solidFill>
                <a:cs typeface="Tahoma" pitchFamily="34" charset="0"/>
              </a:rPr>
              <a:t>Energy in H2020 </a:t>
            </a:r>
            <a:r>
              <a:rPr lang="en-GB" altLang="lv-LV" sz="2400" b="1" smtClean="0">
                <a:solidFill>
                  <a:srgbClr val="669900"/>
                </a:solidFill>
                <a:cs typeface="Tahoma" pitchFamily="34" charset="0"/>
              </a:rPr>
              <a:t>1</a:t>
            </a:r>
          </a:p>
        </p:txBody>
      </p:sp>
      <p:pic>
        <p:nvPicPr>
          <p:cNvPr id="10246"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49950"/>
            <a:ext cx="9147175" cy="908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981075"/>
            <a:ext cx="9144000" cy="5876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2014.gada 20.novembris</a:t>
            </a:r>
          </a:p>
        </p:txBody>
      </p:sp>
      <p:sp>
        <p:nvSpPr>
          <p:cNvPr id="1126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r>
              <a:rPr lang="lv-LV" altLang="lv-LV" sz="1400" smtClean="0"/>
              <a:t>Dina Bērziņa, IKT &amp; Enerģētikas NKP</a:t>
            </a:r>
          </a:p>
        </p:txBody>
      </p:sp>
      <p:sp>
        <p:nvSpPr>
          <p:cNvPr id="1126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60000"/>
              <a:buFont typeface="Wingdings" pitchFamily="2" charset="2"/>
              <a:buChar char="n"/>
              <a:defRPr sz="3200">
                <a:solidFill>
                  <a:schemeClr val="tx1"/>
                </a:solidFill>
                <a:latin typeface="Tahoma" pitchFamily="34" charset="0"/>
                <a:cs typeface="Arial" charset="0"/>
              </a:defRPr>
            </a:lvl1pPr>
            <a:lvl2pPr marL="742950" indent="-285750">
              <a:spcBef>
                <a:spcPct val="20000"/>
              </a:spcBef>
              <a:buClr>
                <a:schemeClr val="hlink"/>
              </a:buClr>
              <a:buSzPct val="55000"/>
              <a:buFont typeface="Wingdings" pitchFamily="2" charset="2"/>
              <a:buChar char="n"/>
              <a:defRPr sz="2800">
                <a:solidFill>
                  <a:schemeClr val="tx1"/>
                </a:solidFill>
                <a:latin typeface="Tahoma" pitchFamily="34" charset="0"/>
                <a:cs typeface="Arial" charset="0"/>
              </a:defRPr>
            </a:lvl2pPr>
            <a:lvl3pPr marL="1143000" indent="-228600">
              <a:spcBef>
                <a:spcPct val="20000"/>
              </a:spcBef>
              <a:buClr>
                <a:schemeClr val="folHlink"/>
              </a:buClr>
              <a:buSzPct val="50000"/>
              <a:buFont typeface="Wingdings" pitchFamily="2" charset="2"/>
              <a:buChar char="n"/>
              <a:defRPr sz="2400">
                <a:solidFill>
                  <a:schemeClr val="tx1"/>
                </a:solidFill>
                <a:latin typeface="Tahoma" pitchFamily="34" charset="0"/>
                <a:cs typeface="Arial" charset="0"/>
              </a:defRPr>
            </a:lvl3pPr>
            <a:lvl4pPr marL="1600200" indent="-228600">
              <a:spcBef>
                <a:spcPct val="20000"/>
              </a:spcBef>
              <a:buClr>
                <a:schemeClr val="accent2"/>
              </a:buClr>
              <a:buSzPct val="55000"/>
              <a:buFont typeface="Wingdings" pitchFamily="2" charset="2"/>
              <a:buChar char="n"/>
              <a:defRPr sz="2000">
                <a:solidFill>
                  <a:schemeClr val="tx1"/>
                </a:solidFill>
                <a:latin typeface="Tahoma" pitchFamily="34" charset="0"/>
                <a:cs typeface="Arial" charset="0"/>
              </a:defRPr>
            </a:lvl4pPr>
            <a:lvl5pPr marL="2057400" indent="-228600">
              <a:spcBef>
                <a:spcPct val="20000"/>
              </a:spcBef>
              <a:buClr>
                <a:schemeClr val="accent1"/>
              </a:buClr>
              <a:buSzPct val="50000"/>
              <a:buFont typeface="Wingdings" pitchFamily="2" charset="2"/>
              <a:buChar char="n"/>
              <a:defRPr sz="2000">
                <a:solidFill>
                  <a:schemeClr val="tx1"/>
                </a:solidFill>
                <a:latin typeface="Tahoma" pitchFamily="34" charset="0"/>
                <a:cs typeface="Arial" charset="0"/>
              </a:defRPr>
            </a:lvl5pPr>
            <a:lvl6pPr marL="25146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6pPr>
            <a:lvl7pPr marL="29718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7pPr>
            <a:lvl8pPr marL="34290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8pPr>
            <a:lvl9pPr marL="3886200" indent="-22860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Tahoma" pitchFamily="34" charset="0"/>
                <a:cs typeface="Arial" charset="0"/>
              </a:defRPr>
            </a:lvl9pPr>
          </a:lstStyle>
          <a:p>
            <a:pPr>
              <a:spcBef>
                <a:spcPct val="0"/>
              </a:spcBef>
              <a:buClrTx/>
              <a:buSzTx/>
              <a:buFontTx/>
              <a:buNone/>
            </a:pPr>
            <a:fld id="{6892C2AC-516F-408F-9342-569FACF85E6A}" type="slidenum">
              <a:rPr lang="lv-LV" altLang="lv-LV" sz="1400"/>
              <a:pPr>
                <a:spcBef>
                  <a:spcPct val="0"/>
                </a:spcBef>
                <a:buClrTx/>
                <a:buSzTx/>
                <a:buFontTx/>
                <a:buNone/>
              </a:pPr>
              <a:t>9</a:t>
            </a:fld>
            <a:endParaRPr lang="lv-LV" altLang="lv-LV" sz="1400"/>
          </a:p>
        </p:txBody>
      </p:sp>
      <p:sp>
        <p:nvSpPr>
          <p:cNvPr id="11269" name="Rectangle 2"/>
          <p:cNvSpPr>
            <a:spLocks noGrp="1" noChangeArrowheads="1"/>
          </p:cNvSpPr>
          <p:nvPr>
            <p:ph type="title"/>
          </p:nvPr>
        </p:nvSpPr>
        <p:spPr>
          <a:xfrm>
            <a:off x="827088" y="981075"/>
            <a:ext cx="8316912" cy="839788"/>
          </a:xfrm>
        </p:spPr>
        <p:txBody>
          <a:bodyPr/>
          <a:lstStyle/>
          <a:p>
            <a:pPr eaLnBrk="1" hangingPunct="1"/>
            <a:r>
              <a:rPr lang="lv-LV" altLang="lv-LV" sz="3900" b="1" smtClean="0">
                <a:solidFill>
                  <a:srgbClr val="669900"/>
                </a:solidFill>
                <a:cs typeface="Tahoma" pitchFamily="34" charset="0"/>
              </a:rPr>
              <a:t>Enerģētika/ </a:t>
            </a:r>
            <a:r>
              <a:rPr lang="en-GB" altLang="lv-LV" sz="3900" b="1" smtClean="0">
                <a:solidFill>
                  <a:srgbClr val="669900"/>
                </a:solidFill>
                <a:cs typeface="Tahoma" pitchFamily="34" charset="0"/>
              </a:rPr>
              <a:t>Energy in H2020 </a:t>
            </a:r>
            <a:r>
              <a:rPr lang="lv-LV" altLang="lv-LV" sz="2400" b="1" smtClean="0">
                <a:solidFill>
                  <a:srgbClr val="669900"/>
                </a:solidFill>
                <a:cs typeface="Tahoma" pitchFamily="34" charset="0"/>
              </a:rPr>
              <a:t>2</a:t>
            </a:r>
          </a:p>
        </p:txBody>
      </p:sp>
      <p:sp>
        <p:nvSpPr>
          <p:cNvPr id="11270" name="Rectangle 3"/>
          <p:cNvSpPr>
            <a:spLocks noGrp="1" noChangeArrowheads="1"/>
          </p:cNvSpPr>
          <p:nvPr>
            <p:ph type="body" idx="1"/>
          </p:nvPr>
        </p:nvSpPr>
        <p:spPr>
          <a:xfrm>
            <a:off x="827088" y="1989138"/>
            <a:ext cx="7993062" cy="4176712"/>
          </a:xfrm>
        </p:spPr>
        <p:txBody>
          <a:bodyPr/>
          <a:lstStyle/>
          <a:p>
            <a:pPr eaLnBrk="1" hangingPunct="1">
              <a:buFont typeface="Wingdings" pitchFamily="2" charset="2"/>
              <a:buNone/>
            </a:pPr>
            <a:r>
              <a:rPr lang="lv-LV" altLang="lv-LV" sz="2400" smtClean="0">
                <a:cs typeface="Tahoma" pitchFamily="34" charset="0"/>
              </a:rPr>
              <a:t>Meklēšana pēc temata </a:t>
            </a:r>
            <a:r>
              <a:rPr lang="en-GB" altLang="lv-LV" sz="2400" smtClean="0">
                <a:cs typeface="Tahoma" pitchFamily="34" charset="0"/>
              </a:rPr>
              <a:t>/ Search by</a:t>
            </a:r>
            <a:r>
              <a:rPr lang="lv-LV" altLang="lv-LV" sz="2400" smtClean="0">
                <a:cs typeface="Tahoma" pitchFamily="34" charset="0"/>
              </a:rPr>
              <a:t>:</a:t>
            </a:r>
          </a:p>
          <a:p>
            <a:pPr eaLnBrk="1" hangingPunct="1">
              <a:buFont typeface="Wingdings" pitchFamily="2" charset="2"/>
              <a:buNone/>
            </a:pPr>
            <a:r>
              <a:rPr lang="en-GB" altLang="lv-LV" sz="2400" b="1" i="1" smtClean="0">
                <a:cs typeface="Tahoma" pitchFamily="34" charset="0"/>
              </a:rPr>
              <a:t>Energy</a:t>
            </a:r>
            <a:r>
              <a:rPr lang="en-GB" altLang="lv-LV" sz="2400" smtClean="0">
                <a:cs typeface="Tahoma" pitchFamily="34" charset="0"/>
              </a:rPr>
              <a:t> -(</a:t>
            </a:r>
            <a:r>
              <a:rPr lang="en-GB" altLang="lv-LV" sz="2400" smtClean="0">
                <a:solidFill>
                  <a:srgbClr val="7575D1"/>
                </a:solidFill>
                <a:cs typeface="Tahoma" pitchFamily="34" charset="0"/>
                <a:hlinkClick r:id="rId2"/>
              </a:rPr>
              <a:t>ec.europa.eu/research/</a:t>
            </a:r>
            <a:r>
              <a:rPr lang="en-GB" altLang="lv-LV" sz="2400" b="1" smtClean="0">
                <a:solidFill>
                  <a:srgbClr val="7575D1"/>
                </a:solidFill>
                <a:cs typeface="Tahoma" pitchFamily="34" charset="0"/>
                <a:hlinkClick r:id="rId2"/>
              </a:rPr>
              <a:t>participants/portal</a:t>
            </a:r>
            <a:r>
              <a:rPr lang="en-GB" altLang="lv-LV" sz="2400" smtClean="0">
                <a:solidFill>
                  <a:srgbClr val="7575D1"/>
                </a:solidFill>
                <a:cs typeface="Tahoma" pitchFamily="34" charset="0"/>
                <a:hlinkClick r:id="rId2"/>
              </a:rPr>
              <a:t>/desktop/en/opportunities/h2020/search/search_topics.html</a:t>
            </a:r>
            <a:r>
              <a:rPr lang="en-GB" altLang="lv-LV" sz="2400" smtClean="0">
                <a:cs typeface="Tahoma" pitchFamily="34" charset="0"/>
              </a:rPr>
              <a:t>):</a:t>
            </a:r>
          </a:p>
          <a:p>
            <a:pPr lvl="1" eaLnBrk="1" hangingPunct="1">
              <a:buFont typeface="Wingdings" pitchFamily="2" charset="2"/>
              <a:buNone/>
            </a:pPr>
            <a:r>
              <a:rPr lang="en-GB" altLang="lv-LV" sz="2400" smtClean="0">
                <a:cs typeface="Tahoma" pitchFamily="34" charset="0"/>
              </a:rPr>
              <a:t>31 results for Open Calls;</a:t>
            </a:r>
          </a:p>
          <a:p>
            <a:pPr lvl="1" eaLnBrk="1" hangingPunct="1">
              <a:buFont typeface="Wingdings" pitchFamily="2" charset="2"/>
              <a:buNone/>
            </a:pPr>
            <a:r>
              <a:rPr lang="en-GB" altLang="lv-LV" sz="2400" smtClean="0">
                <a:cs typeface="Tahoma" pitchFamily="34" charset="0"/>
              </a:rPr>
              <a:t>51 results for Forthcoming Calls</a:t>
            </a:r>
          </a:p>
          <a:p>
            <a:pPr eaLnBrk="1" hangingPunct="1">
              <a:buFont typeface="Wingdings" pitchFamily="2" charset="2"/>
              <a:buNone/>
            </a:pPr>
            <a:r>
              <a:rPr lang="en-GB" altLang="lv-LV" sz="2400" b="1" i="1" smtClean="0">
                <a:cs typeface="Tahoma" pitchFamily="34" charset="0"/>
              </a:rPr>
              <a:t>Energy Efficiency</a:t>
            </a:r>
            <a:r>
              <a:rPr lang="en-GB" altLang="lv-LV" sz="2400" smtClean="0">
                <a:cs typeface="Tahoma" pitchFamily="34" charset="0"/>
              </a:rPr>
              <a:t> – 15 / 23 results</a:t>
            </a:r>
          </a:p>
          <a:p>
            <a:pPr eaLnBrk="1" hangingPunct="1">
              <a:buFont typeface="Wingdings" pitchFamily="2" charset="2"/>
              <a:buNone/>
            </a:pPr>
            <a:r>
              <a:rPr lang="en-GB" altLang="lv-LV" sz="2400" b="1" i="1" smtClean="0">
                <a:cs typeface="Tahoma" pitchFamily="34" charset="0"/>
              </a:rPr>
              <a:t>Smart Cities</a:t>
            </a:r>
            <a:r>
              <a:rPr lang="en-GB" altLang="lv-LV" sz="2400" i="1" smtClean="0">
                <a:cs typeface="Tahoma" pitchFamily="34" charset="0"/>
              </a:rPr>
              <a:t> </a:t>
            </a:r>
            <a:r>
              <a:rPr lang="en-GB" altLang="lv-LV" sz="2400" smtClean="0">
                <a:cs typeface="Tahoma" pitchFamily="34" charset="0"/>
              </a:rPr>
              <a:t>– 4 / 8 results</a:t>
            </a:r>
          </a:p>
          <a:p>
            <a:pPr eaLnBrk="1" hangingPunct="1">
              <a:buFont typeface="Wingdings" pitchFamily="2" charset="2"/>
              <a:buNone/>
            </a:pPr>
            <a:r>
              <a:rPr lang="en-GB" altLang="lv-LV" sz="2400" b="1" i="1" smtClean="0">
                <a:cs typeface="Tahoma" pitchFamily="34" charset="0"/>
              </a:rPr>
              <a:t>Innovation and territorial cooperation</a:t>
            </a:r>
            <a:r>
              <a:rPr lang="en-GB" altLang="lv-LV" sz="2400" smtClean="0">
                <a:cs typeface="Tahoma" pitchFamily="34" charset="0"/>
              </a:rPr>
              <a:t> – 0</a:t>
            </a:r>
          </a:p>
          <a:p>
            <a:pPr eaLnBrk="1" hangingPunct="1">
              <a:buFont typeface="Wingdings" pitchFamily="2" charset="2"/>
              <a:buNone/>
            </a:pPr>
            <a:r>
              <a:rPr lang="en-GB" altLang="lv-LV" sz="2400" b="1" i="1" smtClean="0">
                <a:cs typeface="Tahoma" pitchFamily="34" charset="0"/>
              </a:rPr>
              <a:t>SEAP actions</a:t>
            </a:r>
            <a:r>
              <a:rPr lang="en-GB" altLang="lv-LV" sz="2400" smtClean="0">
                <a:cs typeface="Tahoma" pitchFamily="34" charset="0"/>
              </a:rPr>
              <a:t> - 0</a:t>
            </a:r>
          </a:p>
        </p:txBody>
      </p:sp>
      <p:grpSp>
        <p:nvGrpSpPr>
          <p:cNvPr id="11271" name="Group 10"/>
          <p:cNvGrpSpPr>
            <a:grpSpLocks/>
          </p:cNvGrpSpPr>
          <p:nvPr/>
        </p:nvGrpSpPr>
        <p:grpSpPr bwMode="auto">
          <a:xfrm>
            <a:off x="-3175" y="0"/>
            <a:ext cx="9147175" cy="1225550"/>
            <a:chOff x="-3175" y="0"/>
            <a:chExt cx="9147175" cy="1225550"/>
          </a:xfrm>
        </p:grpSpPr>
        <p:pic>
          <p:nvPicPr>
            <p:cNvPr id="1127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75" y="0"/>
              <a:ext cx="9147175"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73" name="Picture 6" descr="C:\Users\dina.berzina\AppData\Local\Microsoft\Windows\Temporary Internet Files\Content.IE5\CV3E1OJS\krasains_lv.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950" y="0"/>
              <a:ext cx="2339975" cy="1225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55DD795E15FD4A928B1CAAFBC4F614" ma:contentTypeVersion="2" ma:contentTypeDescription="Create a new document." ma:contentTypeScope="" ma:versionID="5859e0dfe0b0294444f77ebb05afc194">
  <xsd:schema xmlns:xsd="http://www.w3.org/2001/XMLSchema" xmlns:xs="http://www.w3.org/2001/XMLSchema" xmlns:p="http://schemas.microsoft.com/office/2006/metadata/properties" targetNamespace="http://schemas.microsoft.com/office/2006/metadata/properties" ma:root="true" ma:fieldsID="6c96ba11fc0b0f11135d6dc28d8a2ff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67DA248-2564-41E8-8C04-82AAB05C1B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46E8EA23-E43E-4AA8-AB9F-4F5997A25A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Blends</Template>
  <TotalTime>2211</TotalTime>
  <Words>1016</Words>
  <Application>Microsoft Office PowerPoint</Application>
  <PresentationFormat>On-screen Show (4:3)</PresentationFormat>
  <Paragraphs>204</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Blends</vt:lpstr>
      <vt:lpstr>Enerģētika Horizonts 2020  Secure, clean and efficient energy   Viedās pilsētas u.c. piedāvājumi</vt:lpstr>
      <vt:lpstr>Programmas evolūcija</vt:lpstr>
      <vt:lpstr>Secure, clean and efficient energy in H2020</vt:lpstr>
      <vt:lpstr>Enerģētikas Projektu konkursi Energy Calls (Open) 1</vt:lpstr>
      <vt:lpstr>Enerģētikas Projektu konkursi Energy Calls (Forthcoming) 2</vt:lpstr>
      <vt:lpstr>Enerģētikas Projektu konkursi Energy Calls 3</vt:lpstr>
      <vt:lpstr>Budžets / Budget</vt:lpstr>
      <vt:lpstr>Enerģētika/ Energy in H2020 1</vt:lpstr>
      <vt:lpstr>Enerģētika/ Energy in H2020 2</vt:lpstr>
      <vt:lpstr>Saistoši temati / Some Topics 1</vt:lpstr>
      <vt:lpstr>Saistoši temati / Some Topics 2</vt:lpstr>
      <vt:lpstr>Viedas pilsētas jēdziens</vt:lpstr>
      <vt:lpstr>Concept of Smart City</vt:lpstr>
      <vt:lpstr>Viedas pilsētas Horizontā 2020</vt:lpstr>
      <vt:lpstr>Viedas pilsētas Horizontā 2020</vt:lpstr>
      <vt:lpstr>Viedas pilsētas Horizontā 2020</vt:lpstr>
      <vt:lpstr>Viedas pilsētas – Eiropas Inovācijas partnerība</vt:lpstr>
      <vt:lpstr>European Innovation Partnership on  Smart Cities and Communities </vt:lpstr>
      <vt:lpstr>Market Place of the European Innovation Partnership on Smart Cities and Communities</vt:lpstr>
      <vt:lpstr>PowerPoint Presentation</vt:lpstr>
    </vt:vector>
  </TitlesOfParts>
  <Company>Microsoft,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MVU tematika Horizonts 2020 IKT un Enerģētikas programmās</dc:title>
  <dc:creator>Dina</dc:creator>
  <cp:lastModifiedBy>Cawood, Rose</cp:lastModifiedBy>
  <cp:revision>208</cp:revision>
  <cp:lastPrinted>2014-11-20T08:44:27Z</cp:lastPrinted>
  <dcterms:created xsi:type="dcterms:W3CDTF">2013-11-29T07:56:11Z</dcterms:created>
  <dcterms:modified xsi:type="dcterms:W3CDTF">2014-12-01T13:55:04Z</dcterms:modified>
</cp:coreProperties>
</file>